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</p:sldMasterIdLst>
  <p:notesMasterIdLst>
    <p:notesMasterId r:id="rId34"/>
  </p:notesMasterIdLst>
  <p:handoutMasterIdLst>
    <p:handoutMasterId r:id="rId35"/>
  </p:handoutMasterIdLst>
  <p:sldIdLst>
    <p:sldId id="256" r:id="rId3"/>
    <p:sldId id="355" r:id="rId4"/>
    <p:sldId id="331" r:id="rId5"/>
    <p:sldId id="332" r:id="rId6"/>
    <p:sldId id="371" r:id="rId7"/>
    <p:sldId id="356" r:id="rId8"/>
    <p:sldId id="357" r:id="rId9"/>
    <p:sldId id="374" r:id="rId10"/>
    <p:sldId id="381" r:id="rId11"/>
    <p:sldId id="379" r:id="rId12"/>
    <p:sldId id="375" r:id="rId13"/>
    <p:sldId id="376" r:id="rId14"/>
    <p:sldId id="377" r:id="rId15"/>
    <p:sldId id="378" r:id="rId16"/>
    <p:sldId id="385" r:id="rId17"/>
    <p:sldId id="384" r:id="rId18"/>
    <p:sldId id="383" r:id="rId19"/>
    <p:sldId id="382" r:id="rId20"/>
    <p:sldId id="386" r:id="rId21"/>
    <p:sldId id="387" r:id="rId22"/>
    <p:sldId id="380" r:id="rId23"/>
    <p:sldId id="390" r:id="rId24"/>
    <p:sldId id="388" r:id="rId25"/>
    <p:sldId id="389" r:id="rId26"/>
    <p:sldId id="336" r:id="rId27"/>
    <p:sldId id="265" r:id="rId28"/>
    <p:sldId id="296" r:id="rId29"/>
    <p:sldId id="297" r:id="rId30"/>
    <p:sldId id="391" r:id="rId31"/>
    <p:sldId id="344" r:id="rId32"/>
    <p:sldId id="34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08" autoAdjust="0"/>
  </p:normalViewPr>
  <p:slideViewPr>
    <p:cSldViewPr snapToGrid="0" snapToObjects="1" showGuides="1">
      <p:cViewPr>
        <p:scale>
          <a:sx n="79" d="100"/>
          <a:sy n="79" d="100"/>
        </p:scale>
        <p:origin x="928" y="72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732"/>
    </p:cViewPr>
  </p:sorterViewPr>
  <p:notesViewPr>
    <p:cSldViewPr snapToGrid="0" snapToObjects="1">
      <p:cViewPr varScale="1">
        <p:scale>
          <a:sx n="67" d="100"/>
          <a:sy n="67" d="100"/>
        </p:scale>
        <p:origin x="238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E0523-623A-465E-B0A2-4F3B54BD6E87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FE7B3-0F27-4B52-A76B-20D0C88B6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71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4B25F-C37B-C245-8CBD-AD441ECC94AD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5456E-EBBD-4C4C-9947-2E65B87D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2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5456E-EBBD-4C4C-9947-2E65B87D2E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45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1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7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26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80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06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74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69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5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65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03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B60C8-159E-4817-A6F2-26FF2C82BB1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506D-84DA-45F9-BE7B-8927EE50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63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B60C8-159E-4817-A6F2-26FF2C82BB1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506D-84DA-45F9-BE7B-8927EE50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13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B60C8-159E-4817-A6F2-26FF2C82BB1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506D-84DA-45F9-BE7B-8927EE50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38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B60C8-159E-4817-A6F2-26FF2C82BB1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506D-84DA-45F9-BE7B-8927EE50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97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B60C8-159E-4817-A6F2-26FF2C82BB1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506D-84DA-45F9-BE7B-8927EE50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67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B60C8-159E-4817-A6F2-26FF2C82BB1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506D-84DA-45F9-BE7B-8927EE50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80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B60C8-159E-4817-A6F2-26FF2C82BB1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506D-84DA-45F9-BE7B-8927EE50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42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B60C8-159E-4817-A6F2-26FF2C82BB1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506D-84DA-45F9-BE7B-8927EE50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85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B60C8-159E-4817-A6F2-26FF2C82BB1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506D-84DA-45F9-BE7B-8927EE50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45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B60C8-159E-4817-A6F2-26FF2C82BB1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506D-84DA-45F9-BE7B-8927EE50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4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B60C8-159E-4817-A6F2-26FF2C82BB1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506D-84DA-45F9-BE7B-8927EE50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9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65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15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191816" y="2329428"/>
            <a:ext cx="1697593" cy="395374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Helvetica"/>
                <a:cs typeface="Helvetica"/>
              </a:rPr>
              <a:t>Past Work</a:t>
            </a:r>
          </a:p>
        </p:txBody>
      </p:sp>
      <p:sp>
        <p:nvSpPr>
          <p:cNvPr id="8" name="Rounded Rectangle 7"/>
          <p:cNvSpPr/>
          <p:nvPr userDrawn="1"/>
        </p:nvSpPr>
        <p:spPr>
          <a:xfrm>
            <a:off x="191816" y="2731125"/>
            <a:ext cx="1697593" cy="3953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Objectives</a:t>
            </a:r>
          </a:p>
        </p:txBody>
      </p:sp>
      <p:sp>
        <p:nvSpPr>
          <p:cNvPr id="9" name="Rounded Rectangle 8"/>
          <p:cNvSpPr/>
          <p:nvPr userDrawn="1"/>
        </p:nvSpPr>
        <p:spPr>
          <a:xfrm>
            <a:off x="191816" y="3132510"/>
            <a:ext cx="1697593" cy="3953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Methodology</a:t>
            </a:r>
          </a:p>
        </p:txBody>
      </p:sp>
      <p:sp>
        <p:nvSpPr>
          <p:cNvPr id="10" name="Rounded Rectangle 9"/>
          <p:cNvSpPr/>
          <p:nvPr userDrawn="1"/>
        </p:nvSpPr>
        <p:spPr>
          <a:xfrm>
            <a:off x="191816" y="3527884"/>
            <a:ext cx="1697593" cy="3953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Results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201670" y="3923258"/>
            <a:ext cx="1697593" cy="3953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Conclusions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1365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ounded Rectangle 5"/>
          <p:cNvSpPr/>
          <p:nvPr userDrawn="1"/>
        </p:nvSpPr>
        <p:spPr>
          <a:xfrm>
            <a:off x="191816" y="1934054"/>
            <a:ext cx="1697593" cy="3953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275475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1365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733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1365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14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1365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77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1365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530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91816" y="4318632"/>
            <a:ext cx="1697593" cy="395374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Helvetica"/>
                <a:cs typeface="Helvetica"/>
              </a:rPr>
              <a:t>Future</a:t>
            </a:r>
            <a:r>
              <a:rPr lang="en-US" sz="2000" baseline="0" dirty="0">
                <a:solidFill>
                  <a:srgbClr val="FFFFFF"/>
                </a:solidFill>
                <a:latin typeface="Helvetica"/>
                <a:cs typeface="Helvetica"/>
              </a:rPr>
              <a:t> Work</a:t>
            </a:r>
            <a:endParaRPr lang="en-US" sz="2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ounded Rectangle 5"/>
          <p:cNvSpPr/>
          <p:nvPr userDrawn="1"/>
        </p:nvSpPr>
        <p:spPr>
          <a:xfrm>
            <a:off x="191816" y="1934054"/>
            <a:ext cx="1697593" cy="3953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Introduction</a:t>
            </a:r>
          </a:p>
        </p:txBody>
      </p:sp>
      <p:sp>
        <p:nvSpPr>
          <p:cNvPr id="7" name="Rounded Rectangle 6"/>
          <p:cNvSpPr/>
          <p:nvPr userDrawn="1"/>
        </p:nvSpPr>
        <p:spPr>
          <a:xfrm>
            <a:off x="191816" y="2329428"/>
            <a:ext cx="1697593" cy="3953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Past Work</a:t>
            </a:r>
          </a:p>
        </p:txBody>
      </p:sp>
      <p:sp>
        <p:nvSpPr>
          <p:cNvPr id="8" name="Rounded Rectangle 7"/>
          <p:cNvSpPr/>
          <p:nvPr userDrawn="1"/>
        </p:nvSpPr>
        <p:spPr>
          <a:xfrm>
            <a:off x="191816" y="2731125"/>
            <a:ext cx="1697593" cy="3953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Objectives</a:t>
            </a:r>
          </a:p>
        </p:txBody>
      </p:sp>
      <p:sp>
        <p:nvSpPr>
          <p:cNvPr id="9" name="Rounded Rectangle 8"/>
          <p:cNvSpPr/>
          <p:nvPr userDrawn="1"/>
        </p:nvSpPr>
        <p:spPr>
          <a:xfrm>
            <a:off x="191816" y="3132510"/>
            <a:ext cx="1697593" cy="3953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Methodology</a:t>
            </a:r>
          </a:p>
        </p:txBody>
      </p:sp>
      <p:sp>
        <p:nvSpPr>
          <p:cNvPr id="10" name="Rounded Rectangle 9"/>
          <p:cNvSpPr/>
          <p:nvPr userDrawn="1"/>
        </p:nvSpPr>
        <p:spPr>
          <a:xfrm>
            <a:off x="191816" y="3527884"/>
            <a:ext cx="1697593" cy="3953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Results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201670" y="3923258"/>
            <a:ext cx="1697593" cy="3953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Conclusions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1365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445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32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126E1-568B-5F43-A6D4-D6ACD63DE16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DD6B8-4DC7-8E49-976F-8D7A296C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5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B60C8-159E-4817-A6F2-26FF2C82BB1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D506D-84DA-45F9-BE7B-8927EE50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markarendphd@gmail.com" TargetMode="External"/><Relationship Id="rId2" Type="http://schemas.openxmlformats.org/officeDocument/2006/relationships/hyperlink" Target="mailto:marend@ccny.cuny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28" y="1797479"/>
            <a:ext cx="9061943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Doppler Wind Lidar Observations Combined with High Resolution Urban Terrain Mapping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733" y="3676768"/>
            <a:ext cx="8407400" cy="148858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Mark Arend</a:t>
            </a:r>
            <a:r>
              <a:rPr lang="en-US" sz="2800" baseline="30000" dirty="0">
                <a:solidFill>
                  <a:schemeClr val="tx1"/>
                </a:solidFill>
                <a:latin typeface="Helvetica"/>
                <a:cs typeface="Helvetica"/>
              </a:rPr>
              <a:t>1,2</a:t>
            </a:r>
            <a:r>
              <a:rPr lang="en-US" sz="2800" b="1" baseline="30000" dirty="0">
                <a:solidFill>
                  <a:schemeClr val="tx1"/>
                </a:solidFill>
                <a:latin typeface="Helvetica"/>
                <a:cs typeface="Helvetica"/>
              </a:rPr>
              <a:t>*</a:t>
            </a:r>
            <a:r>
              <a:rPr lang="en-US" sz="2800" dirty="0">
                <a:solidFill>
                  <a:schemeClr val="tx1"/>
                </a:solidFill>
                <a:latin typeface="Helvetica"/>
                <a:cs typeface="Helvetica"/>
              </a:rPr>
              <a:t>, </a:t>
            </a:r>
            <a:r>
              <a:rPr lang="en-US" sz="2800" dirty="0">
                <a:solidFill>
                  <a:schemeClr val="tx1"/>
                </a:solidFill>
              </a:rPr>
              <a:t>David A Ligon</a:t>
            </a:r>
            <a:r>
              <a:rPr lang="en-US" sz="2800" baseline="30000" dirty="0">
                <a:solidFill>
                  <a:schemeClr val="tx1"/>
                </a:solidFill>
              </a:rPr>
              <a:t>3 </a:t>
            </a:r>
            <a:r>
              <a:rPr lang="en-US" sz="2800" dirty="0">
                <a:solidFill>
                  <a:schemeClr val="tx1"/>
                </a:solidFill>
              </a:rPr>
              <a:t>, Deryck James</a:t>
            </a:r>
            <a:r>
              <a:rPr lang="en-US" sz="2800" baseline="30000" dirty="0">
                <a:solidFill>
                  <a:schemeClr val="tx1"/>
                </a:solidFill>
              </a:rPr>
              <a:t>3 </a:t>
            </a:r>
            <a:r>
              <a:rPr lang="en-US" sz="2800" dirty="0">
                <a:solidFill>
                  <a:schemeClr val="tx1"/>
                </a:solidFill>
              </a:rPr>
              <a:t>George Elkik</a:t>
            </a:r>
            <a:r>
              <a:rPr lang="en-US" sz="2800" baseline="30000" dirty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>
              <a:spcBef>
                <a:spcPts val="0"/>
              </a:spcBef>
            </a:pPr>
            <a:r>
              <a:rPr lang="en-US" sz="2800" dirty="0" err="1">
                <a:solidFill>
                  <a:schemeClr val="tx1"/>
                </a:solidFill>
              </a:rPr>
              <a:t>Prathap</a:t>
            </a:r>
            <a:r>
              <a:rPr lang="en-US" sz="2800" dirty="0">
                <a:solidFill>
                  <a:schemeClr val="tx1"/>
                </a:solidFill>
              </a:rPr>
              <a:t> Ramamurthy</a:t>
            </a:r>
            <a:r>
              <a:rPr lang="en-US" sz="2800" baseline="30000" dirty="0">
                <a:solidFill>
                  <a:schemeClr val="tx1"/>
                </a:solidFill>
              </a:rPr>
              <a:t>2,4</a:t>
            </a:r>
            <a:r>
              <a:rPr lang="en-US" sz="2800" dirty="0">
                <a:solidFill>
                  <a:schemeClr val="tx1"/>
                </a:solidFill>
                <a:latin typeface="Helvetica"/>
                <a:cs typeface="Helvetica"/>
              </a:rPr>
              <a:t>, </a:t>
            </a:r>
            <a:r>
              <a:rPr lang="en-US" sz="2800" dirty="0">
                <a:solidFill>
                  <a:schemeClr val="tx1"/>
                </a:solidFill>
              </a:rPr>
              <a:t>Fred Moshary</a:t>
            </a:r>
            <a:r>
              <a:rPr lang="en-US" sz="2800" baseline="30000" dirty="0">
                <a:solidFill>
                  <a:schemeClr val="tx1"/>
                </a:solidFill>
              </a:rPr>
              <a:t>1</a:t>
            </a:r>
            <a:r>
              <a:rPr lang="en-US" sz="2800" baseline="30000" dirty="0">
                <a:solidFill>
                  <a:schemeClr val="tx1"/>
                </a:solidFill>
                <a:latin typeface="Helvetica"/>
                <a:cs typeface="Helvetica"/>
              </a:rPr>
              <a:t>,2</a:t>
            </a:r>
            <a:endParaRPr lang="en-US" sz="2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" y="5574613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latin typeface="Helvetica"/>
                <a:cs typeface="Helvetica"/>
              </a:rPr>
              <a:t>1</a:t>
            </a:r>
            <a:r>
              <a:rPr lang="en-US" sz="1400" dirty="0">
                <a:latin typeface="Helvetica"/>
                <a:cs typeface="Helvetica"/>
              </a:rPr>
              <a:t>Electrical Engineering Department, CUNY City College of New York</a:t>
            </a:r>
          </a:p>
          <a:p>
            <a:r>
              <a:rPr lang="en-US" sz="1400" baseline="30000" dirty="0">
                <a:latin typeface="Helvetica"/>
                <a:cs typeface="Helvetica"/>
              </a:rPr>
              <a:t>2</a:t>
            </a:r>
            <a:r>
              <a:rPr lang="en-US" sz="1400" dirty="0">
                <a:latin typeface="Helvetica"/>
                <a:cs typeface="Helvetica"/>
              </a:rPr>
              <a:t>NOAA-Center for Earth System Science and Remote Sensing Technologies, CUNY City College of New York</a:t>
            </a:r>
          </a:p>
          <a:p>
            <a:r>
              <a:rPr lang="en-US" sz="1400" baseline="30000" dirty="0">
                <a:latin typeface="Helvetica"/>
                <a:cs typeface="Helvetica"/>
              </a:rPr>
              <a:t>3</a:t>
            </a:r>
            <a:r>
              <a:rPr lang="en-US" sz="1400" dirty="0">
                <a:latin typeface="Helvetica"/>
                <a:cs typeface="Helvetica"/>
              </a:rPr>
              <a:t>US Army Research Lab, Department of Defense	</a:t>
            </a:r>
            <a:endParaRPr lang="en-US" sz="1400" baseline="30000" dirty="0">
              <a:latin typeface="Helvetica"/>
              <a:cs typeface="Helvetica"/>
            </a:endParaRPr>
          </a:p>
          <a:p>
            <a:r>
              <a:rPr lang="en-US" sz="1400" baseline="30000" dirty="0">
                <a:latin typeface="Helvetica"/>
                <a:cs typeface="Helvetica"/>
              </a:rPr>
              <a:t>4</a:t>
            </a:r>
            <a:r>
              <a:rPr lang="en-US" sz="1400" dirty="0">
                <a:latin typeface="Helvetica"/>
                <a:cs typeface="Helvetica"/>
              </a:rPr>
              <a:t>Mechanical Engineering Department, CUNY City College of New York	</a:t>
            </a:r>
          </a:p>
          <a:p>
            <a:r>
              <a:rPr lang="en-US" sz="1400" b="1" dirty="0">
                <a:latin typeface="Helvetica"/>
                <a:cs typeface="Helvetica"/>
              </a:rPr>
              <a:t>*marend@ccny.cuny.edu</a:t>
            </a:r>
            <a:endParaRPr lang="en-US" sz="1400" b="1" baseline="30000" dirty="0">
              <a:latin typeface="Helvetica"/>
              <a:cs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329" y="2"/>
            <a:ext cx="1912284" cy="1189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4080" b="32437"/>
          <a:stretch/>
        </p:blipFill>
        <p:spPr>
          <a:xfrm>
            <a:off x="5877613" y="1"/>
            <a:ext cx="3266389" cy="1189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0843"/>
          <a:stretch/>
        </p:blipFill>
        <p:spPr>
          <a:xfrm>
            <a:off x="254610" y="2"/>
            <a:ext cx="3448518" cy="11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29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80A0-353D-4F98-9853-7E989892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D38E8-3D35-41D4-8C37-DC469F86A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2019 instrument deployment involved transportation of instruments to various locations in the NY Metro area</a:t>
            </a:r>
          </a:p>
          <a:p>
            <a:r>
              <a:rPr lang="en-US" dirty="0"/>
              <a:t>2020 deployment was restricted because of COVID-19 but DOD was allowed “special access” to City College Campus (but access is NOW more restrictive)</a:t>
            </a:r>
          </a:p>
        </p:txBody>
      </p:sp>
    </p:spTree>
    <p:extLst>
      <p:ext uri="{BB962C8B-B14F-4D97-AF65-F5344CB8AC3E}">
        <p14:creationId xmlns:p14="http://schemas.microsoft.com/office/powerpoint/2010/main" val="1309467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 dirty="0"/>
              <a:t>DOD/CCNY Deployment Efforts</a:t>
            </a:r>
            <a:br>
              <a:rPr lang="en-US" altLang="en-US" sz="2800" b="1" dirty="0"/>
            </a:br>
            <a:r>
              <a:rPr lang="en-US" altLang="en-US" sz="2800" b="1" dirty="0"/>
              <a:t>Observations and Results 2019</a:t>
            </a:r>
            <a:br>
              <a:rPr lang="en-US" altLang="en-US" sz="2800" b="1" dirty="0"/>
            </a:br>
            <a:r>
              <a:rPr lang="en-US" altLang="en-US" sz="2800" b="1" dirty="0"/>
              <a:t>(Select Event Aug. 27 2019)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80" y="1655625"/>
            <a:ext cx="4255377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80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304800" y="1066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Sensing &amp; Modeling Sites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34" y="1711181"/>
            <a:ext cx="3920836" cy="3268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7006" y="5181207"/>
            <a:ext cx="425796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DOD/CCNY Equipment at monitoring sites were as follows: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Leosphere 200S – CCNY (Groves School of Engineering)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HALO Streamline Doppler Lidar (Hostos Community College)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HALO Profiling Lidar 1 (Ft. Lee NJ; DEP)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HALO Profiling Lidar 2 (Piermont Point)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8200" y="1475801"/>
            <a:ext cx="4267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Comparing the Doppler Lidar located at Piermont Point to CCNY located Doppler Lidar During a select Event on August 27, 2019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18" y="2279117"/>
            <a:ext cx="3257357" cy="2443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764" y="4878483"/>
            <a:ext cx="2079016" cy="1559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876859"/>
            <a:ext cx="2062542" cy="154690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9CF93E8-FA1C-43DF-98DE-0B3B6277A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 dirty="0"/>
              <a:t>DOD/CCNY Deployment Efforts</a:t>
            </a:r>
            <a:br>
              <a:rPr lang="en-US" altLang="en-US" sz="2800" b="1" dirty="0"/>
            </a:br>
            <a:r>
              <a:rPr lang="en-US" altLang="en-US" sz="2800" b="1" dirty="0"/>
              <a:t>Observations and Results 2019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49967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01" y="4104109"/>
            <a:ext cx="3577580" cy="2683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60" y="187297"/>
            <a:ext cx="89401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/>
              <a:t>Select Event on 8/27/2019 - Low level Jets coming from the North Observed by Two Doppler </a:t>
            </a:r>
            <a:r>
              <a:rPr lang="en-US" sz="1500" b="1" dirty="0" err="1"/>
              <a:t>Lidars</a:t>
            </a:r>
            <a:endParaRPr lang="en-US" sz="1500" b="1" dirty="0"/>
          </a:p>
          <a:p>
            <a:pPr algn="ctr"/>
            <a:r>
              <a:rPr lang="en-US" sz="1500" b="1" dirty="0"/>
              <a:t>(One at CCNY in Manhattan Island and the Other located out on Piermont Point - Hudson River North of NYC)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7200" y="2094639"/>
            <a:ext cx="21214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Day Profile of Doppler Lidar</a:t>
            </a:r>
          </a:p>
          <a:p>
            <a:r>
              <a:rPr lang="en-US" sz="1350" dirty="0"/>
              <a:t>Located at CCNY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31664" y="5445702"/>
            <a:ext cx="2912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Doppler Lidar</a:t>
            </a:r>
          </a:p>
          <a:p>
            <a:r>
              <a:rPr lang="en-US" sz="1350" dirty="0"/>
              <a:t>Located on the Hudson River</a:t>
            </a:r>
          </a:p>
          <a:p>
            <a:r>
              <a:rPr lang="en-US" sz="1350" dirty="0">
                <a:solidFill>
                  <a:srgbClr val="FF0000"/>
                </a:solidFill>
              </a:rPr>
              <a:t>Select time is 19:50 UTC (3:50 pm EDT)</a:t>
            </a:r>
          </a:p>
          <a:p>
            <a:endParaRPr lang="en-US" sz="1350" dirty="0"/>
          </a:p>
        </p:txBody>
      </p:sp>
      <p:grpSp>
        <p:nvGrpSpPr>
          <p:cNvPr id="3" name="Group 2"/>
          <p:cNvGrpSpPr/>
          <p:nvPr/>
        </p:nvGrpSpPr>
        <p:grpSpPr>
          <a:xfrm>
            <a:off x="258515" y="1099113"/>
            <a:ext cx="3362140" cy="3186560"/>
            <a:chOff x="258515" y="1099113"/>
            <a:chExt cx="2746916" cy="26974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515" y="1099113"/>
              <a:ext cx="2746916" cy="2059403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H="1" flipV="1">
              <a:off x="2083394" y="2875663"/>
              <a:ext cx="13063" cy="9209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3649764" y="1199955"/>
            <a:ext cx="3157436" cy="2993354"/>
            <a:chOff x="3977640" y="1458141"/>
            <a:chExt cx="2683259" cy="26213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640" y="1458141"/>
              <a:ext cx="2683259" cy="2011679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H="1" flipV="1">
              <a:off x="5755740" y="3158516"/>
              <a:ext cx="13063" cy="9209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254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6CFE0A-E721-4072-BDBA-BF037592E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50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 dirty="0"/>
              <a:t>DOD/CCNY Deployment Efforts</a:t>
            </a:r>
            <a:br>
              <a:rPr lang="en-US" altLang="en-US" sz="2800" b="1" dirty="0"/>
            </a:br>
            <a:r>
              <a:rPr lang="en-US" altLang="en-US" sz="2800" b="1" dirty="0"/>
              <a:t>Observations and Results</a:t>
            </a:r>
            <a:br>
              <a:rPr lang="en-US" altLang="en-US" sz="2800" b="1" dirty="0"/>
            </a:br>
            <a:r>
              <a:rPr lang="en-US" altLang="en-US" sz="2800" b="1" dirty="0"/>
              <a:t>Select Event Aug 24/25, 2020</a:t>
            </a:r>
            <a:br>
              <a:rPr lang="en-US" altLang="en-US" sz="2800" b="1" dirty="0"/>
            </a:br>
            <a:r>
              <a:rPr lang="en-US" altLang="en-US" sz="2800" b="1" dirty="0"/>
              <a:t>(Weekly Weather Station Data - LaGuardia Airport)</a:t>
            </a:r>
            <a:endParaRPr lang="en-US" alt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F86312-1572-4E48-A8D7-623A5D43B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7" t="19823" r="29713" b="14182"/>
          <a:stretch/>
        </p:blipFill>
        <p:spPr>
          <a:xfrm>
            <a:off x="704006" y="1893537"/>
            <a:ext cx="758223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18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6CFE0A-E721-4072-BDBA-BF037592E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/>
              <a:t>LaGuardia Airport NWS Weather Station</a:t>
            </a:r>
            <a:br>
              <a:rPr lang="en-US" altLang="en-US" sz="2800" b="1" dirty="0"/>
            </a:br>
            <a:r>
              <a:rPr lang="en-US" altLang="en-US" sz="2800" b="1" dirty="0"/>
              <a:t>Aug 24, 2020</a:t>
            </a:r>
            <a:endParaRPr lang="en-US" alt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AE959-23A8-4DF8-AD2F-65F3EBE0F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4" t="16214" r="30797" b="11416"/>
          <a:stretch/>
        </p:blipFill>
        <p:spPr>
          <a:xfrm>
            <a:off x="890124" y="1569480"/>
            <a:ext cx="7544768" cy="49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57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E845EE-C5CD-417C-908F-785E67F66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7" t="15113" r="29380" b="12360"/>
          <a:stretch/>
        </p:blipFill>
        <p:spPr>
          <a:xfrm>
            <a:off x="776133" y="1553671"/>
            <a:ext cx="7404916" cy="48147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B80EAF-5737-435B-9D18-30AFE5998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/>
              <a:t>LaGuardia Airport NWS Weather Station</a:t>
            </a:r>
            <a:br>
              <a:rPr lang="en-US" altLang="en-US" sz="2800" b="1" dirty="0"/>
            </a:br>
            <a:r>
              <a:rPr lang="en-US" altLang="en-US" sz="2800" b="1" dirty="0"/>
              <a:t>Aug 25, 2020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9602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6CFE0A-E721-4072-BDBA-BF037592E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597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/>
              <a:t>Select Event Aug 24, 2020</a:t>
            </a:r>
            <a:br>
              <a:rPr lang="en-US" altLang="en-US" sz="2800" b="1" dirty="0"/>
            </a:br>
            <a:r>
              <a:rPr lang="en-US" altLang="en-US" sz="2800" b="1" dirty="0"/>
              <a:t>Vaisala Ceilometer On Rooftop at CCNY</a:t>
            </a:r>
            <a:endParaRPr lang="en-US" alt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EEA39-75EB-410E-B726-B7D6F9E17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419" y="1626499"/>
            <a:ext cx="5905161" cy="50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03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1F44AB-7FFC-404F-AFBF-FE59C1F8D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342" y="1571871"/>
            <a:ext cx="5787316" cy="49624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6AE713-3ACA-4A9E-BBE5-6732DD04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597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/>
              <a:t>Select Event Aug 25, 2020</a:t>
            </a:r>
            <a:br>
              <a:rPr lang="en-US" altLang="en-US" sz="2800" b="1" dirty="0"/>
            </a:br>
            <a:r>
              <a:rPr lang="en-US" altLang="en-US" sz="2800" b="1" dirty="0"/>
              <a:t>Vaisala Ceilometer On Rooftop at CCNY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27499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889EE0-C4E7-40C6-AA27-E543CA376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093689"/>
            <a:ext cx="8020050" cy="56578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D42BFB-8508-405C-A57A-B3B3EFFDF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37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/>
              <a:t>Select Event Aug 24, 2020</a:t>
            </a:r>
            <a:br>
              <a:rPr lang="en-US" altLang="en-US" sz="2800" b="1" dirty="0"/>
            </a:br>
            <a:r>
              <a:rPr lang="en-US" altLang="en-US" sz="2800" b="1" dirty="0"/>
              <a:t>CCNY Raman Lidar On Rooftop at CCNY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14607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19"/>
          <p:cNvSpPr txBox="1">
            <a:spLocks/>
          </p:cNvSpPr>
          <p:nvPr/>
        </p:nvSpPr>
        <p:spPr>
          <a:xfrm>
            <a:off x="323860" y="2041163"/>
            <a:ext cx="8520600" cy="29061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spcBef>
                <a:spcPts val="0"/>
              </a:spcBef>
              <a:buSzPts val="3200"/>
              <a:buFont typeface="Arial"/>
              <a:buAutoNum type="romanUcPeriod"/>
            </a:pPr>
            <a:r>
              <a:rPr lang="en-US" dirty="0"/>
              <a:t> Introduction and Motivation/Challenges</a:t>
            </a:r>
          </a:p>
          <a:p>
            <a:pPr marL="457200" indent="-431800">
              <a:spcBef>
                <a:spcPts val="0"/>
              </a:spcBef>
              <a:buSzPts val="3200"/>
              <a:buFont typeface="Arial"/>
              <a:buAutoNum type="romanUcPeriod"/>
            </a:pPr>
            <a:r>
              <a:rPr lang="en-US" dirty="0"/>
              <a:t> Instruments Deployed in NY Metro Region</a:t>
            </a:r>
          </a:p>
          <a:p>
            <a:pPr marL="457200" indent="-431800">
              <a:spcBef>
                <a:spcPts val="0"/>
              </a:spcBef>
              <a:buSzPts val="3200"/>
              <a:buFont typeface="Arial"/>
              <a:buAutoNum type="romanUcPeriod"/>
            </a:pPr>
            <a:r>
              <a:rPr lang="en-US" dirty="0"/>
              <a:t> Brief Description of Urban Terrain Mapping</a:t>
            </a:r>
          </a:p>
          <a:p>
            <a:pPr marL="457200" indent="-431800">
              <a:spcBef>
                <a:spcPts val="0"/>
              </a:spcBef>
              <a:buSzPts val="3200"/>
              <a:buFont typeface="Arial"/>
              <a:buAutoNum type="romanUcPeriod"/>
            </a:pPr>
            <a:r>
              <a:rPr lang="en-US" dirty="0"/>
              <a:t> Doppler Lidar Scanning Strategies</a:t>
            </a:r>
          </a:p>
          <a:p>
            <a:pPr marL="457200" indent="-431800">
              <a:spcBef>
                <a:spcPts val="0"/>
              </a:spcBef>
              <a:buSzPts val="3200"/>
              <a:buFont typeface="Arial"/>
              <a:buAutoNum type="romanUcPeriod"/>
            </a:pPr>
            <a:r>
              <a:rPr lang="en-US" dirty="0"/>
              <a:t> Observations and Results</a:t>
            </a:r>
          </a:p>
          <a:p>
            <a:pPr indent="-431800">
              <a:buSzPts val="3200"/>
              <a:buFont typeface="Arial"/>
              <a:buAutoNum type="romanUcPeriod"/>
            </a:pPr>
            <a:r>
              <a:rPr lang="en-US" dirty="0"/>
              <a:t> Conclusions and Future Study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3860" y="5409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784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7D42BFB-8508-405C-A57A-B3B3EFFDF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37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/>
              <a:t>Select Event Aug 25, 2020</a:t>
            </a:r>
            <a:br>
              <a:rPr lang="en-US" altLang="en-US" sz="2800" b="1" dirty="0"/>
            </a:br>
            <a:r>
              <a:rPr lang="en-US" altLang="en-US" sz="2800" b="1" dirty="0"/>
              <a:t>CCNY Raman Lidar On Rooftop at CCNY</a:t>
            </a:r>
            <a:endParaRPr lang="en-US" alt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881743-308E-445E-B54F-9EBE026B4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5646"/>
            <a:ext cx="8380510" cy="539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79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E74019-F16E-4752-A840-343F28468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419" y="1553671"/>
            <a:ext cx="5905161" cy="50615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3F75B7-FDC5-47AD-8CD3-523B5892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37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/>
              <a:t>Select Event Aug 25, 2020</a:t>
            </a:r>
            <a:br>
              <a:rPr lang="en-US" altLang="en-US" sz="2800" b="1" dirty="0"/>
            </a:br>
            <a:r>
              <a:rPr lang="en-US" altLang="en-US" sz="2800" b="1" dirty="0"/>
              <a:t>CCNY Raman Lidar On Rooftop at CCNY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65071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75051"/>
          </a:xfrm>
        </p:spPr>
        <p:txBody>
          <a:bodyPr>
            <a:normAutofit/>
          </a:bodyPr>
          <a:lstStyle/>
          <a:p>
            <a:r>
              <a:rPr lang="en-US" altLang="en-US" sz="2400" b="1" dirty="0"/>
              <a:t>Select Event Aug 24/25, 2020</a:t>
            </a:r>
            <a:br>
              <a:rPr lang="en-US" altLang="en-US" sz="2400" b="1" dirty="0"/>
            </a:br>
            <a:r>
              <a:rPr lang="en-US" altLang="en-US" sz="2400" b="1" dirty="0"/>
              <a:t>DOD Doppler Lidar On Rooftop at CCNY</a:t>
            </a:r>
            <a:br>
              <a:rPr lang="en-US" sz="2400" dirty="0"/>
            </a:br>
            <a:r>
              <a:rPr lang="en-US" sz="2400" dirty="0"/>
              <a:t>Doppler Wind LIDAR Strategy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3342" y="3456747"/>
            <a:ext cx="329879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/>
              <a:cs typeface="Helvetica"/>
            </a:endParaRPr>
          </a:p>
          <a:p>
            <a:pPr marL="457200" indent="-457200">
              <a:buAutoNum type="arabicPeriod"/>
            </a:pPr>
            <a:r>
              <a:rPr lang="en-US" sz="800" dirty="0">
                <a:latin typeface="Helvetica"/>
                <a:ea typeface="Lucida Grande"/>
                <a:cs typeface="Helvetica"/>
              </a:rPr>
              <a:t>Vertical Stare </a:t>
            </a:r>
          </a:p>
          <a:p>
            <a:r>
              <a:rPr lang="en-US" sz="800" dirty="0">
                <a:latin typeface="Helvetica"/>
                <a:ea typeface="Lucida Grande"/>
                <a:cs typeface="Helvetica"/>
              </a:rPr>
              <a:t>	ϕ             		: 90°</a:t>
            </a:r>
            <a:endParaRPr lang="en-US" sz="800" dirty="0">
              <a:latin typeface="Helvetica"/>
              <a:cs typeface="Helvetica"/>
            </a:endParaRPr>
          </a:p>
          <a:p>
            <a:pPr>
              <a:tabLst>
                <a:tab pos="450850" algn="l"/>
                <a:tab pos="2282825" algn="l"/>
              </a:tabLst>
            </a:pPr>
            <a:r>
              <a:rPr lang="en-US" sz="800" dirty="0">
                <a:latin typeface="Helvetica"/>
                <a:cs typeface="Helvetica"/>
              </a:rPr>
              <a:t>	</a:t>
            </a:r>
            <a:r>
              <a:rPr lang="en-US" sz="800" dirty="0" err="1">
                <a:latin typeface="Helvetica"/>
                <a:cs typeface="Helvetica"/>
              </a:rPr>
              <a:t>θ</a:t>
            </a:r>
            <a:r>
              <a:rPr lang="en-US" sz="800" dirty="0">
                <a:latin typeface="Helvetica"/>
                <a:cs typeface="Helvetica"/>
              </a:rPr>
              <a:t>             	: N/A</a:t>
            </a:r>
          </a:p>
          <a:p>
            <a:r>
              <a:rPr lang="en-US" sz="800" dirty="0">
                <a:latin typeface="Helvetica"/>
                <a:cs typeface="Helvetica"/>
              </a:rPr>
              <a:t>	</a:t>
            </a:r>
            <a:r>
              <a:rPr lang="en-US" sz="800" dirty="0" err="1">
                <a:latin typeface="Helvetica"/>
                <a:cs typeface="Helvetica"/>
              </a:rPr>
              <a:t>Δz</a:t>
            </a:r>
            <a:r>
              <a:rPr lang="en-US" sz="800" dirty="0">
                <a:latin typeface="Helvetica"/>
                <a:cs typeface="Helvetica"/>
              </a:rPr>
              <a:t>           		: 50 m</a:t>
            </a:r>
          </a:p>
          <a:p>
            <a:r>
              <a:rPr lang="en-US" sz="800" dirty="0">
                <a:latin typeface="Helvetica"/>
                <a:cs typeface="Helvetica"/>
              </a:rPr>
              <a:t>	duration  		: 2 minutes</a:t>
            </a:r>
          </a:p>
          <a:p>
            <a:endParaRPr lang="en-US" sz="800" dirty="0">
              <a:latin typeface="Helvetica"/>
              <a:cs typeface="Helvetica"/>
            </a:endParaRPr>
          </a:p>
          <a:p>
            <a:r>
              <a:rPr lang="en-US" sz="800" dirty="0">
                <a:latin typeface="Helvetica"/>
                <a:cs typeface="Helvetica"/>
              </a:rPr>
              <a:t>2.  DBS Scan</a:t>
            </a:r>
          </a:p>
          <a:p>
            <a:pPr>
              <a:tabLst>
                <a:tab pos="450850" algn="l"/>
                <a:tab pos="2282825" algn="l"/>
              </a:tabLst>
            </a:pPr>
            <a:r>
              <a:rPr lang="en-US" sz="800" dirty="0">
                <a:latin typeface="Helvetica"/>
                <a:ea typeface="Lucida Grande"/>
                <a:cs typeface="Helvetica"/>
              </a:rPr>
              <a:t>	ϕ	: 75° (4), 90° </a:t>
            </a:r>
            <a:endParaRPr lang="en-US" sz="800" dirty="0">
              <a:latin typeface="Helvetica"/>
              <a:cs typeface="Helvetica"/>
            </a:endParaRPr>
          </a:p>
          <a:p>
            <a:pPr>
              <a:tabLst>
                <a:tab pos="450850" algn="l"/>
                <a:tab pos="2282825" algn="l"/>
              </a:tabLst>
            </a:pPr>
            <a:r>
              <a:rPr lang="en-US" sz="800" dirty="0">
                <a:latin typeface="Helvetica"/>
                <a:cs typeface="Helvetica"/>
              </a:rPr>
              <a:t>	</a:t>
            </a:r>
            <a:r>
              <a:rPr lang="en-US" sz="800" dirty="0" err="1">
                <a:latin typeface="Helvetica"/>
                <a:cs typeface="Helvetica"/>
              </a:rPr>
              <a:t>θ</a:t>
            </a:r>
            <a:r>
              <a:rPr lang="en-US" sz="800" dirty="0">
                <a:latin typeface="Helvetica"/>
                <a:cs typeface="Helvetica"/>
              </a:rPr>
              <a:t>	: 0°, 90°, 			  180°, 270°</a:t>
            </a:r>
          </a:p>
          <a:p>
            <a:pPr>
              <a:tabLst>
                <a:tab pos="450850" algn="l"/>
                <a:tab pos="2282825" algn="l"/>
              </a:tabLst>
            </a:pPr>
            <a:r>
              <a:rPr lang="en-US" sz="800" dirty="0">
                <a:latin typeface="Helvetica"/>
                <a:cs typeface="Helvetica"/>
              </a:rPr>
              <a:t>	</a:t>
            </a:r>
            <a:r>
              <a:rPr lang="en-US" sz="800" dirty="0" err="1">
                <a:latin typeface="Helvetica"/>
                <a:cs typeface="Helvetica"/>
              </a:rPr>
              <a:t>Δz</a:t>
            </a:r>
            <a:r>
              <a:rPr lang="en-US" sz="800" dirty="0">
                <a:latin typeface="Helvetica"/>
                <a:cs typeface="Helvetica"/>
              </a:rPr>
              <a:t> 	: 25 m</a:t>
            </a:r>
          </a:p>
          <a:p>
            <a:pPr>
              <a:tabLst>
                <a:tab pos="450850" algn="l"/>
                <a:tab pos="2282825" algn="l"/>
              </a:tabLst>
            </a:pPr>
            <a:r>
              <a:rPr lang="en-US" sz="800" dirty="0">
                <a:latin typeface="Helvetica"/>
                <a:cs typeface="Helvetica"/>
              </a:rPr>
              <a:t>	t 	: 5 minutes</a:t>
            </a:r>
          </a:p>
          <a:p>
            <a:pPr>
              <a:tabLst>
                <a:tab pos="450850" algn="l"/>
                <a:tab pos="2282825" algn="l"/>
              </a:tabLst>
            </a:pPr>
            <a:r>
              <a:rPr lang="en-US" sz="800" dirty="0">
                <a:latin typeface="Helvetica"/>
                <a:cs typeface="Helvetica"/>
              </a:rPr>
              <a:t>3. RHI Scans</a:t>
            </a:r>
          </a:p>
          <a:p>
            <a:pPr>
              <a:tabLst>
                <a:tab pos="450850" algn="l"/>
                <a:tab pos="2282825" algn="l"/>
              </a:tabLst>
            </a:pPr>
            <a:r>
              <a:rPr lang="en-US" sz="800" dirty="0">
                <a:latin typeface="Helvetica"/>
                <a:cs typeface="Helvetica"/>
              </a:rPr>
              <a:t>	</a:t>
            </a:r>
            <a:r>
              <a:rPr lang="en-US" sz="800" dirty="0">
                <a:latin typeface="Helvetica"/>
                <a:ea typeface="Lucida Grande"/>
                <a:cs typeface="Helvetica"/>
              </a:rPr>
              <a:t> ϕ </a:t>
            </a:r>
            <a:r>
              <a:rPr lang="en-US" sz="800" dirty="0">
                <a:latin typeface="Helvetica"/>
                <a:cs typeface="Helvetica"/>
              </a:rPr>
              <a:t>	: 0-90</a:t>
            </a:r>
          </a:p>
          <a:p>
            <a:pPr>
              <a:tabLst>
                <a:tab pos="450850" algn="l"/>
                <a:tab pos="2282825" algn="l"/>
              </a:tabLst>
            </a:pPr>
            <a:r>
              <a:rPr lang="en-US" sz="800" dirty="0">
                <a:latin typeface="Helvetica"/>
                <a:cs typeface="Helvetica"/>
              </a:rPr>
              <a:t>	 θ	: </a:t>
            </a:r>
          </a:p>
          <a:p>
            <a:r>
              <a:rPr lang="en-US" sz="800" dirty="0">
                <a:latin typeface="Helvetica"/>
                <a:cs typeface="Helvetica"/>
              </a:rPr>
              <a:t>	</a:t>
            </a:r>
            <a:r>
              <a:rPr lang="en-US" sz="800" dirty="0" err="1">
                <a:latin typeface="Helvetica"/>
                <a:cs typeface="Helvetica"/>
              </a:rPr>
              <a:t>Δz</a:t>
            </a:r>
            <a:r>
              <a:rPr lang="en-US" sz="800" dirty="0">
                <a:latin typeface="Helvetica"/>
                <a:cs typeface="Helvetica"/>
              </a:rPr>
              <a:t>           		: 50 m</a:t>
            </a:r>
          </a:p>
          <a:p>
            <a:r>
              <a:rPr lang="en-US" sz="800" dirty="0">
                <a:latin typeface="Helvetica"/>
                <a:cs typeface="Helvetica"/>
              </a:rPr>
              <a:t>	duration  		: 1 minutes</a:t>
            </a:r>
          </a:p>
          <a:p>
            <a:pPr>
              <a:tabLst>
                <a:tab pos="450850" algn="l"/>
                <a:tab pos="2282825" algn="l"/>
              </a:tabLst>
            </a:pPr>
            <a:endParaRPr lang="en-US" dirty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Google Shape;21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7564" y="1293091"/>
            <a:ext cx="2549236" cy="277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2595" y="4219292"/>
            <a:ext cx="2679174" cy="225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555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BD20E3-5222-467A-945E-A8835346D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37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/>
              <a:t>Select Event Aug 24, 2020</a:t>
            </a:r>
            <a:br>
              <a:rPr lang="en-US" altLang="en-US" sz="2800" b="1" dirty="0"/>
            </a:br>
            <a:r>
              <a:rPr lang="en-US" altLang="en-US" sz="2800" b="1" dirty="0"/>
              <a:t>DOD Doppler Lidar On Rooftop at CCNY</a:t>
            </a:r>
            <a:endParaRPr lang="en-US" alt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88B8A-55D7-4638-B28B-088AC93B66D0}"/>
              </a:ext>
            </a:extLst>
          </p:cNvPr>
          <p:cNvSpPr txBox="1"/>
          <p:nvPr/>
        </p:nvSpPr>
        <p:spPr>
          <a:xfrm>
            <a:off x="914400" y="2279205"/>
            <a:ext cx="309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Mean Wind Profile plot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C17BB-BB90-44AD-8BFE-29F4E26AFFC8}"/>
              </a:ext>
            </a:extLst>
          </p:cNvPr>
          <p:cNvSpPr txBox="1"/>
          <p:nvPr/>
        </p:nvSpPr>
        <p:spPr>
          <a:xfrm>
            <a:off x="784927" y="3467436"/>
            <a:ext cx="487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Turbulent Structure Plots near buildings</a:t>
            </a:r>
          </a:p>
        </p:txBody>
      </p:sp>
    </p:spTree>
    <p:extLst>
      <p:ext uri="{BB962C8B-B14F-4D97-AF65-F5344CB8AC3E}">
        <p14:creationId xmlns:p14="http://schemas.microsoft.com/office/powerpoint/2010/main" val="412732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C9F0AF0-B99B-4E02-9428-1C7EB0EC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37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/>
              <a:t>Select Event Aug 25, 2020</a:t>
            </a:r>
            <a:br>
              <a:rPr lang="en-US" altLang="en-US" sz="2800" b="1" dirty="0"/>
            </a:br>
            <a:r>
              <a:rPr lang="en-US" altLang="en-US" sz="2800" b="1" dirty="0"/>
              <a:t>DOD Doppler Lidar On Rooftop at CCNY</a:t>
            </a:r>
            <a:endParaRPr lang="en-US" alt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A122B-110A-4EB0-BE4C-67CC19CCABE0}"/>
              </a:ext>
            </a:extLst>
          </p:cNvPr>
          <p:cNvSpPr txBox="1"/>
          <p:nvPr/>
        </p:nvSpPr>
        <p:spPr>
          <a:xfrm>
            <a:off x="914400" y="2279205"/>
            <a:ext cx="309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Mean Wind Profile plot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1C5DE-7C38-4908-9770-883F0ED7B518}"/>
              </a:ext>
            </a:extLst>
          </p:cNvPr>
          <p:cNvSpPr txBox="1"/>
          <p:nvPr/>
        </p:nvSpPr>
        <p:spPr>
          <a:xfrm>
            <a:off x="784927" y="3467436"/>
            <a:ext cx="487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Turbulent Structure Plots near buildings</a:t>
            </a:r>
          </a:p>
        </p:txBody>
      </p:sp>
    </p:spTree>
    <p:extLst>
      <p:ext uri="{BB962C8B-B14F-4D97-AF65-F5344CB8AC3E}">
        <p14:creationId xmlns:p14="http://schemas.microsoft.com/office/powerpoint/2010/main" val="740482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218" y="1625457"/>
            <a:ext cx="7915564" cy="5140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Observations indicate that the urban terrain has a major impact on the transport and turbulent nature atmospheric flows in the NY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Metropolitain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Heat Island effects impact the formation of turbulent structures and mixing layers.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 behavior and boundary layer mixing contribute to the transport of ozone throughout these states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Models and Observations indicate that the higher the boundary layer, more likely mixing will occur.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 scale observations and modeling is needed to understand the impact of heatwaves and transport of pollutants across State Boundaries.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studies (summer 2021) will include additional Lidars, Radars and Flux Tower Observations to help support planned campaigns in the NY Metro Area (e.g.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AEROMA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States that are interested in monitoring and regulating the formation of ozone can benefit from this study if they cooperate via science driven studies.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0182" y="16686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Conclusions and</a:t>
            </a:r>
          </a:p>
          <a:p>
            <a:r>
              <a:rPr lang="en-US" dirty="0"/>
              <a:t>Future Studies</a:t>
            </a:r>
          </a:p>
        </p:txBody>
      </p:sp>
    </p:spTree>
    <p:extLst>
      <p:ext uri="{BB962C8B-B14F-4D97-AF65-F5344CB8AC3E}">
        <p14:creationId xmlns:p14="http://schemas.microsoft.com/office/powerpoint/2010/main" val="1162735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6727" y="114767"/>
            <a:ext cx="1814945" cy="533744"/>
          </a:xfrm>
        </p:spPr>
        <p:txBody>
          <a:bodyPr>
            <a:normAutofit/>
          </a:bodyPr>
          <a:lstStyle/>
          <a:p>
            <a:r>
              <a:rPr lang="en-US" sz="2400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783" y="563074"/>
            <a:ext cx="8913090" cy="6114818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sz="4300" dirty="0" err="1"/>
              <a:t>Yonghua</a:t>
            </a:r>
            <a:r>
              <a:rPr lang="en-US" sz="4300" dirty="0"/>
              <a:t> Wu, </a:t>
            </a:r>
            <a:r>
              <a:rPr lang="en-US" sz="4300" dirty="0" err="1"/>
              <a:t>Kaihu</a:t>
            </a:r>
            <a:r>
              <a:rPr lang="en-US" sz="4300" dirty="0"/>
              <a:t> Zhao, </a:t>
            </a:r>
            <a:r>
              <a:rPr lang="en-US" sz="4300" dirty="0" err="1"/>
              <a:t>Jianping</a:t>
            </a:r>
            <a:r>
              <a:rPr lang="en-US" sz="4300" dirty="0"/>
              <a:t> Huang, Mark </a:t>
            </a:r>
            <a:r>
              <a:rPr lang="en-US" sz="4300" dirty="0" err="1"/>
              <a:t>Arend</a:t>
            </a:r>
            <a:r>
              <a:rPr lang="en-US" sz="4300" dirty="0"/>
              <a:t>, Barry Gross, Fred </a:t>
            </a:r>
            <a:r>
              <a:rPr lang="en-US" sz="4300" dirty="0" err="1"/>
              <a:t>Moshary</a:t>
            </a:r>
            <a:r>
              <a:rPr lang="en-US" sz="4300" dirty="0"/>
              <a:t>, Observation of heat wave effects on the urban air quality and PBL in New York City area, Atmos. Environ., 2019-10-01 , DOI: 10.1016/j.atmosenv.2019.117024 </a:t>
            </a:r>
          </a:p>
          <a:p>
            <a:pPr marL="0" lvl="0" indent="0">
              <a:buNone/>
            </a:pPr>
            <a:endParaRPr lang="en-US" sz="4300" dirty="0"/>
          </a:p>
          <a:p>
            <a:pPr marL="0" lvl="0" indent="0">
              <a:buNone/>
            </a:pPr>
            <a:r>
              <a:rPr lang="en-US" sz="4300" dirty="0" err="1"/>
              <a:t>Melecio</a:t>
            </a:r>
            <a:r>
              <a:rPr lang="en-US" sz="4300" dirty="0"/>
              <a:t>-Vázquez, David, </a:t>
            </a:r>
            <a:r>
              <a:rPr lang="en-US" sz="4300" dirty="0" err="1"/>
              <a:t>Prathap</a:t>
            </a:r>
            <a:r>
              <a:rPr lang="en-US" sz="4300" dirty="0"/>
              <a:t> Ramamurthy, Mark </a:t>
            </a:r>
            <a:r>
              <a:rPr lang="en-US" sz="4300" dirty="0" err="1"/>
              <a:t>Arend</a:t>
            </a:r>
            <a:r>
              <a:rPr lang="en-US" sz="4300" dirty="0"/>
              <a:t>, and Jorge E. González-Cruz. 2018. “Thermal Structure of a Coastal–Urban Boundary Layer.” Boundary-Layer Meteorology, May. https://doi.org/10.1007/s10546-018-0361-7.</a:t>
            </a:r>
          </a:p>
          <a:p>
            <a:pPr marL="0" lvl="0" indent="0">
              <a:buNone/>
            </a:pPr>
            <a:endParaRPr lang="en-US" sz="4300" dirty="0"/>
          </a:p>
          <a:p>
            <a:pPr marL="0" lvl="0" indent="0">
              <a:buNone/>
            </a:pPr>
            <a:r>
              <a:rPr lang="en-US" sz="4300" dirty="0"/>
              <a:t>Chen, </a:t>
            </a:r>
            <a:r>
              <a:rPr lang="en-US" sz="4300" dirty="0" err="1"/>
              <a:t>Fei</a:t>
            </a:r>
            <a:r>
              <a:rPr lang="en-US" sz="4300" dirty="0"/>
              <a:t>, Hiroyuki </a:t>
            </a:r>
            <a:r>
              <a:rPr lang="en-US" sz="4300" dirty="0" err="1"/>
              <a:t>Kusaka</a:t>
            </a:r>
            <a:r>
              <a:rPr lang="en-US" sz="4300" dirty="0"/>
              <a:t>, Robert Bornstein, Jason </a:t>
            </a:r>
            <a:r>
              <a:rPr lang="en-US" sz="4300" dirty="0" err="1"/>
              <a:t>Ching</a:t>
            </a:r>
            <a:r>
              <a:rPr lang="en-US" sz="4300" dirty="0"/>
              <a:t>, C. S. B. </a:t>
            </a:r>
            <a:r>
              <a:rPr lang="en-US" sz="4300" dirty="0" err="1"/>
              <a:t>Grimmond</a:t>
            </a:r>
            <a:r>
              <a:rPr lang="en-US" sz="4300" dirty="0"/>
              <a:t>, Susanne Grossman-Clarke, Thomas </a:t>
            </a:r>
            <a:r>
              <a:rPr lang="en-US" sz="4300" dirty="0" err="1"/>
              <a:t>Loridan</a:t>
            </a:r>
            <a:r>
              <a:rPr lang="en-US" sz="4300" dirty="0"/>
              <a:t>, et al. 2011. “The Integrated WRF/Urban Modelling System: Development, Evaluation, and Applications to Urban Environmental Problems.” International Journal of Climatology 31 (2): 273–88. https://doi.org/10.1002/joc.2158.</a:t>
            </a:r>
          </a:p>
          <a:p>
            <a:pPr marL="0" lvl="0" indent="0">
              <a:buNone/>
            </a:pPr>
            <a:endParaRPr lang="en-US" sz="4300" dirty="0"/>
          </a:p>
          <a:p>
            <a:pPr marL="0" lvl="0" indent="0">
              <a:buNone/>
            </a:pPr>
            <a:r>
              <a:rPr lang="en-US" sz="4300" dirty="0"/>
              <a:t>Meir, </a:t>
            </a:r>
            <a:r>
              <a:rPr lang="en-US" sz="4300" dirty="0" err="1"/>
              <a:t>Talmor</a:t>
            </a:r>
            <a:r>
              <a:rPr lang="en-US" sz="4300" dirty="0"/>
              <a:t>, Philip M. Orton, Julie Pullen, Teddy Holt, William T. Thompson, and Mark F. </a:t>
            </a:r>
            <a:r>
              <a:rPr lang="en-US" sz="4300" dirty="0" err="1"/>
              <a:t>Arend</a:t>
            </a:r>
            <a:r>
              <a:rPr lang="en-US" sz="4300" dirty="0"/>
              <a:t>. 2013. “Forecasting the New York City Urban Heat Island and Sea Breeze during Extreme Heat Events.” Weather and Forecasting 28 (6): 1460–77. https://doi.org/10.1175/WAF-D-13-00012.1.</a:t>
            </a:r>
          </a:p>
          <a:p>
            <a:pPr marL="0" lvl="0" indent="0">
              <a:buNone/>
            </a:pPr>
            <a:endParaRPr lang="en-US" sz="4300" dirty="0"/>
          </a:p>
          <a:p>
            <a:pPr marL="0" lvl="0" indent="0">
              <a:buNone/>
            </a:pPr>
            <a:r>
              <a:rPr lang="en-US" sz="4300" dirty="0" err="1"/>
              <a:t>Kaihui</a:t>
            </a:r>
            <a:r>
              <a:rPr lang="en-US" sz="4300" dirty="0"/>
              <a:t> Zhao, </a:t>
            </a:r>
            <a:r>
              <a:rPr lang="en-US" sz="4300" dirty="0" err="1"/>
              <a:t>Yunxuan</a:t>
            </a:r>
            <a:r>
              <a:rPr lang="en-US" sz="4300" dirty="0"/>
              <a:t> </a:t>
            </a:r>
            <a:r>
              <a:rPr lang="en-US" sz="4300" dirty="0" err="1"/>
              <a:t>Bao</a:t>
            </a:r>
            <a:r>
              <a:rPr lang="en-US" sz="4300" dirty="0"/>
              <a:t>, </a:t>
            </a:r>
            <a:r>
              <a:rPr lang="en-US" sz="4300" dirty="0" err="1"/>
              <a:t>Jianping</a:t>
            </a:r>
            <a:r>
              <a:rPr lang="en-US" sz="4300" dirty="0"/>
              <a:t> Huang, </a:t>
            </a:r>
            <a:r>
              <a:rPr lang="en-US" sz="4300" dirty="0" err="1"/>
              <a:t>Yonghua</a:t>
            </a:r>
            <a:r>
              <a:rPr lang="en-US" sz="4300" dirty="0"/>
              <a:t> Wu, Fred </a:t>
            </a:r>
            <a:r>
              <a:rPr lang="en-US" sz="4300" dirty="0" err="1"/>
              <a:t>Moshary</a:t>
            </a:r>
            <a:r>
              <a:rPr lang="en-US" sz="4300" dirty="0"/>
              <a:t>, Mark </a:t>
            </a:r>
            <a:r>
              <a:rPr lang="en-US" sz="4300" dirty="0" err="1"/>
              <a:t>Arend</a:t>
            </a:r>
            <a:r>
              <a:rPr lang="en-US" sz="4300" dirty="0"/>
              <a:t>, </a:t>
            </a:r>
            <a:r>
              <a:rPr lang="en-US" sz="4300" dirty="0" err="1"/>
              <a:t>Yongwei</a:t>
            </a:r>
            <a:r>
              <a:rPr lang="en-US" sz="4300" dirty="0"/>
              <a:t> Wang, </a:t>
            </a:r>
            <a:r>
              <a:rPr lang="en-US" sz="4300" dirty="0" err="1"/>
              <a:t>Xuhui</a:t>
            </a:r>
            <a:r>
              <a:rPr lang="en-US" sz="4300" dirty="0"/>
              <a:t> Lee, “A high-resolution modeling study of a heat wave-driven ozone exceedance event in New York City and surrounding regions”, Atmos. Environ., 2019, 199, 368–379</a:t>
            </a:r>
          </a:p>
          <a:p>
            <a:pPr marL="0" lvl="0" indent="0">
              <a:buNone/>
            </a:pPr>
            <a:endParaRPr lang="en-US" sz="4300" dirty="0"/>
          </a:p>
          <a:p>
            <a:pPr marL="0" lvl="0" indent="0">
              <a:buNone/>
            </a:pPr>
            <a:r>
              <a:rPr lang="en-US" sz="4300" dirty="0" err="1"/>
              <a:t>Abdelazim</a:t>
            </a:r>
            <a:r>
              <a:rPr lang="en-US" sz="4300" dirty="0"/>
              <a:t>, </a:t>
            </a:r>
            <a:r>
              <a:rPr lang="en-US" sz="4300" dirty="0" err="1"/>
              <a:t>Sameh</a:t>
            </a:r>
            <a:r>
              <a:rPr lang="en-US" sz="4300" dirty="0"/>
              <a:t>; Santoro, David; </a:t>
            </a:r>
            <a:r>
              <a:rPr lang="en-US" sz="4300" dirty="0" err="1"/>
              <a:t>Arend</a:t>
            </a:r>
            <a:r>
              <a:rPr lang="en-US" sz="4300" dirty="0"/>
              <a:t>, Mark; </a:t>
            </a:r>
            <a:r>
              <a:rPr lang="en-US" sz="4300" dirty="0" err="1"/>
              <a:t>Moshary</a:t>
            </a:r>
            <a:r>
              <a:rPr lang="en-US" sz="4300" dirty="0"/>
              <a:t>, Fred and Ahmed, S., "Development and Operational Analysis of an All-Fiber Coherent Doppler Lidar System for Wind Sensing and Aerosol Profiling," in IEEE Transactions on Geoscience and Remote Sensing, vol. 53, no. 12, pp. 6495-6506, Dec. 2015.</a:t>
            </a:r>
          </a:p>
          <a:p>
            <a:pPr marL="0" lvl="0" indent="0">
              <a:buNone/>
            </a:pPr>
            <a:r>
              <a:rPr lang="en-US" sz="4300" dirty="0" err="1"/>
              <a:t>doi</a:t>
            </a:r>
            <a:r>
              <a:rPr lang="en-US" sz="4300" dirty="0"/>
              <a:t>: 10.1109/TGRS.2015.2442955</a:t>
            </a:r>
          </a:p>
          <a:p>
            <a:pPr marL="0" lvl="0" indent="0">
              <a:buNone/>
            </a:pPr>
            <a:endParaRPr lang="en-US" sz="4300" dirty="0"/>
          </a:p>
          <a:p>
            <a:pPr marL="0" lvl="0" indent="0">
              <a:buNone/>
            </a:pPr>
            <a:r>
              <a:rPr lang="en-US" sz="4300" dirty="0" err="1"/>
              <a:t>Abdelazim</a:t>
            </a:r>
            <a:r>
              <a:rPr lang="en-US" sz="4300" dirty="0"/>
              <a:t>, </a:t>
            </a:r>
            <a:r>
              <a:rPr lang="en-US" sz="4300" dirty="0" err="1"/>
              <a:t>Sameh</a:t>
            </a:r>
            <a:r>
              <a:rPr lang="en-US" sz="4300" dirty="0"/>
              <a:t>; Santoro, David; </a:t>
            </a:r>
            <a:r>
              <a:rPr lang="en-US" sz="4300" dirty="0" err="1"/>
              <a:t>Arend</a:t>
            </a:r>
            <a:r>
              <a:rPr lang="en-US" sz="4300" dirty="0"/>
              <a:t>, Mark; </a:t>
            </a:r>
            <a:r>
              <a:rPr lang="en-US" sz="4300" dirty="0" err="1"/>
              <a:t>Moshary</a:t>
            </a:r>
            <a:r>
              <a:rPr lang="en-US" sz="4300" dirty="0"/>
              <a:t>, Fred; Ahmed, Sam. 2018. "A Hardware Implemented Autocorrelation Technique for Estimating Power Spectral Density for Processing Signals from a Doppler Wind Lidar System." Sensors 18, no. 12: 4170</a:t>
            </a:r>
          </a:p>
          <a:p>
            <a:pPr marL="0" lvl="0" indent="0">
              <a:buNone/>
            </a:pPr>
            <a:endParaRPr lang="en-US" sz="4300" dirty="0"/>
          </a:p>
          <a:p>
            <a:pPr marL="0" lvl="0" indent="0">
              <a:buNone/>
            </a:pPr>
            <a:r>
              <a:rPr lang="en-US" sz="4300" dirty="0" err="1"/>
              <a:t>Boccippio</a:t>
            </a:r>
            <a:r>
              <a:rPr lang="en-US" sz="4300" dirty="0"/>
              <a:t>, D. J., 1995: A diagnostic analysis of the VVP single-Doppler retrieval technique. </a:t>
            </a:r>
            <a:r>
              <a:rPr lang="en-US" sz="4300" i="1" dirty="0"/>
              <a:t>J. Atmos. Oceanic Technol.</a:t>
            </a:r>
            <a:r>
              <a:rPr lang="en-US" sz="4300" dirty="0"/>
              <a:t>, </a:t>
            </a:r>
            <a:r>
              <a:rPr lang="en-US" sz="4300" b="1" dirty="0"/>
              <a:t>12, </a:t>
            </a:r>
            <a:r>
              <a:rPr lang="en-US" sz="4300" dirty="0"/>
              <a:t>230–248.</a:t>
            </a:r>
          </a:p>
          <a:p>
            <a:pPr marL="0" lvl="0" indent="0">
              <a:buNone/>
            </a:pPr>
            <a:r>
              <a:rPr lang="en-US" sz="4300" dirty="0"/>
              <a:t>Browning, K. A., and R. Wexler. “The Determination of Kinematic Properties of a Wind Field Using Doppler Radar.” Journal of Applied Meteorology, vol. 7, no. 1, 1968, pp. 105–113., doi:10.1175/1520-0450(1968)007&lt;0105:tdokpo&gt;2.0.co;2.</a:t>
            </a:r>
          </a:p>
          <a:p>
            <a:pPr marL="0" lvl="0" indent="0">
              <a:buNone/>
            </a:pPr>
            <a:endParaRPr lang="en-US" sz="4300" dirty="0"/>
          </a:p>
          <a:p>
            <a:pPr marL="0" lvl="0" indent="0">
              <a:buNone/>
            </a:pPr>
            <a:r>
              <a:rPr lang="en-US" sz="4300" dirty="0"/>
              <a:t>A. </a:t>
            </a:r>
            <a:r>
              <a:rPr lang="en-US" sz="4300" dirty="0" err="1"/>
              <a:t>Choukulkar</a:t>
            </a:r>
            <a:r>
              <a:rPr lang="en-US" sz="4300" dirty="0"/>
              <a:t>, R. Calhoun, B. Billings and J. D. Doyle, "A Modified Optimal Interpolation Technique for Vector Retrieval for Coherent Doppler LIDAR," in IEEE Geoscience and Remote Sensing Letters, vol. 9, no. 6, pp. 1132-1136, Nov. 2012.</a:t>
            </a:r>
          </a:p>
          <a:p>
            <a:pPr marL="0" lvl="0" indent="0">
              <a:buNone/>
            </a:pPr>
            <a:r>
              <a:rPr lang="en-US" sz="4300" dirty="0" err="1"/>
              <a:t>doi</a:t>
            </a:r>
            <a:r>
              <a:rPr lang="en-US" sz="4300" dirty="0"/>
              <a:t>: 10.1109/LGRS.2012.2191762</a:t>
            </a:r>
          </a:p>
          <a:p>
            <a:pPr marL="0" lvl="0" indent="0">
              <a:buNone/>
            </a:pPr>
            <a:r>
              <a:rPr lang="en-US" sz="4300" dirty="0"/>
              <a:t>.</a:t>
            </a:r>
          </a:p>
          <a:p>
            <a:pPr marL="0" lvl="0" indent="0">
              <a:buNone/>
            </a:pPr>
            <a:r>
              <a:rPr lang="en-US" sz="4300" dirty="0"/>
              <a:t>Newsom RK, </a:t>
            </a:r>
            <a:r>
              <a:rPr lang="en-US" sz="4300" dirty="0" err="1"/>
              <a:t>Ligon</a:t>
            </a:r>
            <a:r>
              <a:rPr lang="en-US" sz="4300" dirty="0"/>
              <a:t> D, Calhoun R, Heap R, </a:t>
            </a:r>
            <a:r>
              <a:rPr lang="en-US" sz="4300" dirty="0" err="1"/>
              <a:t>Cregan</a:t>
            </a:r>
            <a:r>
              <a:rPr lang="en-US" sz="4300" dirty="0"/>
              <a:t> E, </a:t>
            </a:r>
            <a:r>
              <a:rPr lang="en-US" sz="4300" dirty="0" err="1"/>
              <a:t>Princevac</a:t>
            </a:r>
            <a:r>
              <a:rPr lang="en-US" sz="4300" dirty="0"/>
              <a:t> M. Retrieval of </a:t>
            </a:r>
            <a:r>
              <a:rPr lang="en-US" sz="4300" dirty="0" err="1"/>
              <a:t>microscale</a:t>
            </a:r>
            <a:r>
              <a:rPr lang="en-US" sz="4300" dirty="0"/>
              <a:t> wind and temperature fields from single- and dual-Doppler </a:t>
            </a:r>
            <a:r>
              <a:rPr lang="en-US" sz="4300" dirty="0" err="1"/>
              <a:t>lidar</a:t>
            </a:r>
            <a:r>
              <a:rPr lang="en-US" sz="4300" dirty="0"/>
              <a:t> data. Journal of Applied Meteorology. 2005 Sep;44(9):1324-1344. https://</a:t>
            </a:r>
            <a:r>
              <a:rPr lang="en-US" sz="4300" dirty="0" err="1"/>
              <a:t>doi.org</a:t>
            </a:r>
            <a:r>
              <a:rPr lang="en-US" sz="4300" dirty="0"/>
              <a:t>/10.1175/JAM2280.1</a:t>
            </a:r>
          </a:p>
          <a:p>
            <a:pPr marL="0" lvl="0" indent="0">
              <a:buNone/>
            </a:pPr>
            <a:endParaRPr lang="en-US" sz="4300" dirty="0"/>
          </a:p>
          <a:p>
            <a:pPr marL="0" lvl="0" indent="0">
              <a:buNone/>
            </a:pPr>
            <a:r>
              <a:rPr lang="en-US" sz="4300" dirty="0"/>
              <a:t>Newsom, Rob &amp; Calhoun, Ron &amp; </a:t>
            </a:r>
            <a:r>
              <a:rPr lang="en-US" sz="4300" dirty="0" err="1"/>
              <a:t>Ligon</a:t>
            </a:r>
            <a:r>
              <a:rPr lang="en-US" sz="4300" dirty="0"/>
              <a:t>, David &amp; </a:t>
            </a:r>
            <a:r>
              <a:rPr lang="en-US" sz="4300" dirty="0" err="1"/>
              <a:t>Allwine</a:t>
            </a:r>
            <a:r>
              <a:rPr lang="en-US" sz="4300" dirty="0"/>
              <a:t>, Jerry. (2008). Linearly Organized Turbulence Structures Observed Over a Suburban Area by Dual-Doppler </a:t>
            </a:r>
            <a:r>
              <a:rPr lang="en-US" sz="4300" dirty="0" err="1"/>
              <a:t>Lidar</a:t>
            </a:r>
            <a:r>
              <a:rPr lang="en-US" sz="4300" dirty="0"/>
              <a:t>. Boundary-Layer Meteorology. 127. 111-130. 10.1007/s10546-007-9243-0.</a:t>
            </a:r>
          </a:p>
        </p:txBody>
      </p:sp>
    </p:spTree>
    <p:extLst>
      <p:ext uri="{BB962C8B-B14F-4D97-AF65-F5344CB8AC3E}">
        <p14:creationId xmlns:p14="http://schemas.microsoft.com/office/powerpoint/2010/main" val="581371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3421"/>
            <a:ext cx="8229600" cy="114300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687" y="2398168"/>
            <a:ext cx="1766072" cy="176607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8166" y="1147410"/>
            <a:ext cx="8847667" cy="125075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000" dirty="0"/>
              <a:t>Support is provided to allow Collaborations with DOD Army Research Laboratory</a:t>
            </a:r>
          </a:p>
          <a:p>
            <a:pPr marL="0" indent="0" algn="ctr">
              <a:buNone/>
            </a:pPr>
            <a:r>
              <a:rPr lang="en-US" sz="2000" dirty="0"/>
              <a:t>under a DOD ARO Grant # W911NF-20-2-0126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This study is partially supported by the NESCAUM (project #2411),  New York State Energy Resources Development Authority (agreement # 137482), CUNY Interdisciplinary Climate Crisis Research Grant: #2746, NOAA Grant # NA16SEC4810008</a:t>
            </a:r>
          </a:p>
          <a:p>
            <a:pPr marL="0" indent="0" algn="ctr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4353022"/>
            <a:ext cx="4140343" cy="701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8" b="27241"/>
          <a:stretch/>
        </p:blipFill>
        <p:spPr>
          <a:xfrm>
            <a:off x="1327841" y="5503290"/>
            <a:ext cx="2611873" cy="1096560"/>
          </a:xfrm>
          <a:prstGeom prst="rect">
            <a:avLst/>
          </a:prstGeom>
        </p:spPr>
      </p:pic>
      <p:pic>
        <p:nvPicPr>
          <p:cNvPr id="10" name="Picture 4" descr="https://scontent-lga3-1.xx.fbcdn.net/v/t1.0-1/600329_439634592726103_1587359512_n.jpg?_nc_cat=105&amp;_nc_ht=scontent-lga3-1.xx&amp;oh=de22a6c2a1b63f2bcd036c2580439dfb&amp;oe=5CA95EB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2" b="28045"/>
          <a:stretch/>
        </p:blipFill>
        <p:spPr bwMode="auto">
          <a:xfrm>
            <a:off x="981990" y="4002185"/>
            <a:ext cx="2863206" cy="136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FFA11-29A2-4F81-9D9C-039DAB7356F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196" y="5513861"/>
            <a:ext cx="1800860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07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322" y="94330"/>
            <a:ext cx="8229600" cy="1143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933661"/>
            <a:ext cx="8345310" cy="2218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/>
              <a:t>Contact:</a:t>
            </a:r>
          </a:p>
          <a:p>
            <a:pPr marL="0" indent="0">
              <a:buFont typeface="Arial"/>
              <a:buNone/>
            </a:pPr>
            <a:endParaRPr lang="en-US" sz="1600" dirty="0"/>
          </a:p>
          <a:p>
            <a:pPr marL="0" indent="0">
              <a:buFont typeface="Arial"/>
              <a:buNone/>
            </a:pPr>
            <a:r>
              <a:rPr lang="en-US" sz="1600" dirty="0"/>
              <a:t>Mark </a:t>
            </a:r>
            <a:r>
              <a:rPr lang="en-US" sz="1600" dirty="0" err="1"/>
              <a:t>Arend</a:t>
            </a:r>
            <a:endParaRPr lang="en-US" sz="1600" dirty="0"/>
          </a:p>
          <a:p>
            <a:pPr marL="0" indent="0">
              <a:buFont typeface="Arial"/>
              <a:buNone/>
            </a:pPr>
            <a:r>
              <a:rPr lang="en-US" sz="1600" dirty="0">
                <a:hlinkClick r:id="rId2"/>
              </a:rPr>
              <a:t>marend@ccny.cuny.edu</a:t>
            </a:r>
            <a:endParaRPr lang="en-US" sz="1600" dirty="0"/>
          </a:p>
          <a:p>
            <a:pPr marL="0" indent="0">
              <a:buFont typeface="Arial"/>
              <a:buNone/>
            </a:pPr>
            <a:r>
              <a:rPr lang="en-US" sz="1600" dirty="0">
                <a:hlinkClick r:id="rId3"/>
              </a:rPr>
              <a:t>markarendphd@gmail.com</a:t>
            </a:r>
            <a:endParaRPr lang="en-US" sz="1600" dirty="0"/>
          </a:p>
          <a:p>
            <a:pPr marL="0" indent="0">
              <a:buFont typeface="Arial"/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Electrical Engineering Department, CUNY City College of New York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NOAA-Center for Earth System Science and Remote Sensing Technologies, CUNY City College of New York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/>
          <a:stretch/>
        </p:blipFill>
        <p:spPr>
          <a:xfrm>
            <a:off x="2468107" y="1237330"/>
            <a:ext cx="3816029" cy="23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63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33184-CC30-413C-BCEB-67689B4C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 follow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0440F-DAD8-4059-AFF8-BCEA8BBCA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2 slides are sent to DAVID to discuss the DRAFT VERSION</a:t>
            </a:r>
          </a:p>
          <a:p>
            <a:r>
              <a:rPr lang="en-US" dirty="0"/>
              <a:t>The following two slides can be used to improve slide # 22</a:t>
            </a:r>
          </a:p>
        </p:txBody>
      </p:sp>
    </p:spTree>
    <p:extLst>
      <p:ext uri="{BB962C8B-B14F-4D97-AF65-F5344CB8AC3E}">
        <p14:creationId xmlns:p14="http://schemas.microsoft.com/office/powerpoint/2010/main" val="1150935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856" y="1404971"/>
            <a:ext cx="82597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Densely populated urban regions with gridded structures and urban canyons have a major impact on the evolution of the Planetary Boundary Layer (PBL) Dynamics</a:t>
            </a:r>
          </a:p>
          <a:p>
            <a:endParaRPr lang="en-US" sz="2400" b="1" dirty="0"/>
          </a:p>
          <a:p>
            <a:r>
              <a:rPr lang="en-US" sz="2400" b="1" dirty="0"/>
              <a:t>PBL Dynamics impacts the transport of pollutants in Urban Regions</a:t>
            </a:r>
          </a:p>
          <a:p>
            <a:endParaRPr lang="en-US" sz="2400" b="1" dirty="0"/>
          </a:p>
          <a:p>
            <a:r>
              <a:rPr lang="en-US" sz="2400" b="1" dirty="0"/>
              <a:t>Aerosol Transport in Urban Regions has become a major issue in recent times (especially due to COVID-19)</a:t>
            </a:r>
          </a:p>
          <a:p>
            <a:endParaRPr lang="en-US" sz="2400" b="1" dirty="0"/>
          </a:p>
          <a:p>
            <a:r>
              <a:rPr lang="en-US" sz="2400" b="1" dirty="0"/>
              <a:t>Observing Turbulence in Densely Populated Urban Regions involves the deployment of various instruments to remotely  monitor the Urban Atmosphere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3648" y="184788"/>
            <a:ext cx="6872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Introduction and Motivation/Challenges</a:t>
            </a:r>
          </a:p>
        </p:txBody>
      </p:sp>
    </p:spTree>
    <p:extLst>
      <p:ext uri="{BB962C8B-B14F-4D97-AF65-F5344CB8AC3E}">
        <p14:creationId xmlns:p14="http://schemas.microsoft.com/office/powerpoint/2010/main" val="1517089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254" y="579782"/>
            <a:ext cx="7361381" cy="356330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0"/>
                  <a:lumOff val="100000"/>
                </a:srgbClr>
              </a:gs>
              <a:gs pos="35000">
                <a:srgbClr val="ED7D31">
                  <a:lumMod val="0"/>
                  <a:lumOff val="100000"/>
                </a:srgbClr>
              </a:gs>
              <a:gs pos="100000">
                <a:srgbClr val="ED7D31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square" lIns="78567" tIns="39282" rIns="78567" bIns="39282" rtlCol="0">
            <a:spAutoFit/>
          </a:bodyPr>
          <a:lstStyle/>
          <a:p>
            <a:pPr algn="ctr" defTabSz="342900"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  <a:cs typeface="Arial"/>
              </a:rPr>
              <a:t>Profiling Instruments, and Scan Strategies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25" y="4126560"/>
            <a:ext cx="2873844" cy="73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12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Halo Photonics Streamline</a:t>
            </a:r>
          </a:p>
          <a:p>
            <a:pPr defTabSz="342900">
              <a:lnSpc>
                <a:spcPct val="12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Halo Pro</a:t>
            </a:r>
          </a:p>
          <a:p>
            <a:pPr defTabSz="342900">
              <a:lnSpc>
                <a:spcPct val="12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Leosphere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70862" y="1431706"/>
            <a:ext cx="177183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120000"/>
              </a:lnSpc>
            </a:pP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Co-operating</a:t>
            </a:r>
          </a:p>
          <a:p>
            <a:pPr defTabSz="342900">
              <a:lnSpc>
                <a:spcPct val="120000"/>
              </a:lnSpc>
            </a:pP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Doppler Wind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Lidars</a:t>
            </a:r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81451" y="2155555"/>
            <a:ext cx="2404995" cy="1863647"/>
            <a:chOff x="494483" y="2055202"/>
            <a:chExt cx="2967554" cy="2299606"/>
          </a:xfrm>
        </p:grpSpPr>
        <p:grpSp>
          <p:nvGrpSpPr>
            <p:cNvPr id="6" name="Group 5"/>
            <p:cNvGrpSpPr/>
            <p:nvPr/>
          </p:nvGrpSpPr>
          <p:grpSpPr>
            <a:xfrm>
              <a:off x="494483" y="2055202"/>
              <a:ext cx="2967554" cy="2299606"/>
              <a:chOff x="1293484" y="14895871"/>
              <a:chExt cx="6595673" cy="433049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3484" y="14895871"/>
                <a:ext cx="6595673" cy="4260560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3362631" y="17786554"/>
                <a:ext cx="1574038" cy="1439811"/>
                <a:chOff x="16599347" y="15835826"/>
                <a:chExt cx="1723329" cy="163302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17011650" y="16687800"/>
                  <a:ext cx="0" cy="28575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599347" y="15835826"/>
                  <a:ext cx="1723329" cy="1633024"/>
                </a:xfrm>
                <a:prstGeom prst="rect">
                  <a:avLst/>
                </a:prstGeom>
              </p:spPr>
            </p:pic>
            <p:sp>
              <p:nvSpPr>
                <p:cNvPr id="11" name="Oval 10"/>
                <p:cNvSpPr/>
                <p:nvPr/>
              </p:nvSpPr>
              <p:spPr>
                <a:xfrm>
                  <a:off x="17545050" y="16002000"/>
                  <a:ext cx="228600" cy="209550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342900">
                    <a:defRPr/>
                  </a:pPr>
                  <a:endParaRPr lang="en-US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7506950" y="16554450"/>
                  <a:ext cx="0" cy="57150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17945100" y="16421100"/>
                  <a:ext cx="0" cy="57150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27" name="Rectangle 26"/>
            <p:cNvSpPr/>
            <p:nvPr/>
          </p:nvSpPr>
          <p:spPr>
            <a:xfrm>
              <a:off x="1263097" y="3006639"/>
              <a:ext cx="334672" cy="3702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35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35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588366" y="3782242"/>
              <a:ext cx="334672" cy="3702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35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35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372234" y="3686684"/>
              <a:ext cx="334672" cy="3702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35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1350" dirty="0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672" y="1691343"/>
            <a:ext cx="3508452" cy="20025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722" y="3777055"/>
            <a:ext cx="1105712" cy="12423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303" y="3830916"/>
            <a:ext cx="1464037" cy="108472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581779" y="4930910"/>
            <a:ext cx="14042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Range Height Indicator</a:t>
            </a:r>
          </a:p>
          <a:p>
            <a:r>
              <a:rPr lang="en-US" sz="1050" dirty="0"/>
              <a:t>(RHI) scan:</a:t>
            </a:r>
          </a:p>
          <a:p>
            <a:r>
              <a:rPr lang="en-US" sz="1050" dirty="0"/>
              <a:t>Lidar is scanned in</a:t>
            </a:r>
          </a:p>
          <a:p>
            <a:r>
              <a:rPr lang="en-US" sz="1050" dirty="0"/>
              <a:t>Elevation at a fixed</a:t>
            </a:r>
          </a:p>
          <a:p>
            <a:r>
              <a:rPr lang="en-US" sz="1050" dirty="0"/>
              <a:t>azimuth</a:t>
            </a:r>
          </a:p>
          <a:p>
            <a:r>
              <a:rPr lang="en-US" sz="1050" dirty="0"/>
              <a:t>(East in this case)</a:t>
            </a:r>
          </a:p>
          <a:p>
            <a:endParaRPr lang="en-US" sz="1050" dirty="0"/>
          </a:p>
        </p:txBody>
      </p:sp>
      <p:sp>
        <p:nvSpPr>
          <p:cNvPr id="43" name="TextBox 42"/>
          <p:cNvSpPr txBox="1"/>
          <p:nvPr/>
        </p:nvSpPr>
        <p:spPr>
          <a:xfrm>
            <a:off x="3080706" y="5174524"/>
            <a:ext cx="93326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Conical  Scan:</a:t>
            </a:r>
          </a:p>
          <a:p>
            <a:r>
              <a:rPr lang="en-US" sz="1050" dirty="0"/>
              <a:t>Profiles mean</a:t>
            </a:r>
          </a:p>
          <a:p>
            <a:r>
              <a:rPr lang="en-US" sz="1050" dirty="0"/>
              <a:t>wind fields</a:t>
            </a:r>
          </a:p>
        </p:txBody>
      </p:sp>
    </p:spTree>
    <p:extLst>
      <p:ext uri="{BB962C8B-B14F-4D97-AF65-F5344CB8AC3E}">
        <p14:creationId xmlns:p14="http://schemas.microsoft.com/office/powerpoint/2010/main" val="3588804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Doppler Wind LIDAR Strategy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4194" y="1104214"/>
            <a:ext cx="42122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/>
              <a:cs typeface="Helvetica"/>
            </a:endParaRPr>
          </a:p>
          <a:p>
            <a:pPr marL="457200" indent="-457200">
              <a:buAutoNum type="arabicPeriod"/>
            </a:pPr>
            <a:r>
              <a:rPr lang="en-US" dirty="0">
                <a:latin typeface="Helvetica"/>
                <a:ea typeface="Lucida Grande"/>
                <a:cs typeface="Helvetica"/>
              </a:rPr>
              <a:t>Vertical Stare </a:t>
            </a:r>
          </a:p>
          <a:p>
            <a:r>
              <a:rPr lang="en-US" dirty="0">
                <a:latin typeface="Helvetica"/>
                <a:ea typeface="Lucida Grande"/>
                <a:cs typeface="Helvetica"/>
              </a:rPr>
              <a:t>	ϕ             		: 90°</a:t>
            </a:r>
            <a:endParaRPr lang="en-US" dirty="0">
              <a:latin typeface="Helvetica"/>
              <a:cs typeface="Helvetica"/>
            </a:endParaRPr>
          </a:p>
          <a:p>
            <a:pPr>
              <a:tabLst>
                <a:tab pos="450850" algn="l"/>
                <a:tab pos="2282825" algn="l"/>
              </a:tabLst>
            </a:pPr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err="1">
                <a:latin typeface="Helvetica"/>
                <a:cs typeface="Helvetica"/>
              </a:rPr>
              <a:t>θ</a:t>
            </a:r>
            <a:r>
              <a:rPr lang="en-US" dirty="0">
                <a:latin typeface="Helvetica"/>
                <a:cs typeface="Helvetica"/>
              </a:rPr>
              <a:t>             	: N/A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err="1">
                <a:latin typeface="Helvetica"/>
                <a:cs typeface="Helvetica"/>
              </a:rPr>
              <a:t>Δz</a:t>
            </a:r>
            <a:r>
              <a:rPr lang="en-US" dirty="0">
                <a:latin typeface="Helvetica"/>
                <a:cs typeface="Helvetica"/>
              </a:rPr>
              <a:t>           		: 50 m</a:t>
            </a:r>
          </a:p>
          <a:p>
            <a:r>
              <a:rPr lang="en-US" dirty="0">
                <a:latin typeface="Helvetica"/>
                <a:cs typeface="Helvetica"/>
              </a:rPr>
              <a:t>	duration  		: 2 minutes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>
                <a:latin typeface="Helvetica"/>
                <a:cs typeface="Helvetica"/>
              </a:rPr>
              <a:t>2.  DBS Scan</a:t>
            </a:r>
          </a:p>
          <a:p>
            <a:pPr>
              <a:tabLst>
                <a:tab pos="450850" algn="l"/>
                <a:tab pos="2282825" algn="l"/>
              </a:tabLst>
            </a:pPr>
            <a:r>
              <a:rPr lang="en-US" dirty="0">
                <a:latin typeface="Helvetica"/>
                <a:ea typeface="Lucida Grande"/>
                <a:cs typeface="Helvetica"/>
              </a:rPr>
              <a:t>	ϕ	: 75° (4), 90° </a:t>
            </a:r>
            <a:endParaRPr lang="en-US" dirty="0">
              <a:latin typeface="Helvetica"/>
              <a:cs typeface="Helvetica"/>
            </a:endParaRPr>
          </a:p>
          <a:p>
            <a:pPr>
              <a:tabLst>
                <a:tab pos="450850" algn="l"/>
                <a:tab pos="2282825" algn="l"/>
              </a:tabLst>
            </a:pPr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err="1">
                <a:latin typeface="Helvetica"/>
                <a:cs typeface="Helvetica"/>
              </a:rPr>
              <a:t>θ</a:t>
            </a:r>
            <a:r>
              <a:rPr lang="en-US" dirty="0">
                <a:latin typeface="Helvetica"/>
                <a:cs typeface="Helvetica"/>
              </a:rPr>
              <a:t>	: 0°, 90°, 			  180°, 270°</a:t>
            </a:r>
          </a:p>
          <a:p>
            <a:pPr>
              <a:tabLst>
                <a:tab pos="450850" algn="l"/>
                <a:tab pos="2282825" algn="l"/>
              </a:tabLst>
            </a:pPr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err="1">
                <a:latin typeface="Helvetica"/>
                <a:cs typeface="Helvetica"/>
              </a:rPr>
              <a:t>Δz</a:t>
            </a:r>
            <a:r>
              <a:rPr lang="en-US" dirty="0">
                <a:latin typeface="Helvetica"/>
                <a:cs typeface="Helvetica"/>
              </a:rPr>
              <a:t> 	: 25 m</a:t>
            </a:r>
          </a:p>
          <a:p>
            <a:pPr>
              <a:tabLst>
                <a:tab pos="450850" algn="l"/>
                <a:tab pos="2282825" algn="l"/>
              </a:tabLst>
            </a:pPr>
            <a:r>
              <a:rPr lang="en-US" dirty="0">
                <a:latin typeface="Helvetica"/>
                <a:cs typeface="Helvetica"/>
              </a:rPr>
              <a:t>	t 	: 5 minutes</a:t>
            </a:r>
          </a:p>
          <a:p>
            <a:pPr>
              <a:tabLst>
                <a:tab pos="450850" algn="l"/>
                <a:tab pos="2282825" algn="l"/>
              </a:tabLst>
            </a:pPr>
            <a:r>
              <a:rPr lang="en-US" dirty="0">
                <a:latin typeface="Helvetica"/>
                <a:cs typeface="Helvetica"/>
              </a:rPr>
              <a:t>3. RHI Scans</a:t>
            </a:r>
          </a:p>
          <a:p>
            <a:pPr>
              <a:tabLst>
                <a:tab pos="450850" algn="l"/>
                <a:tab pos="2282825" algn="l"/>
              </a:tabLst>
            </a:pPr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>
                <a:latin typeface="Helvetica"/>
                <a:ea typeface="Lucida Grande"/>
                <a:cs typeface="Helvetica"/>
              </a:rPr>
              <a:t> ϕ </a:t>
            </a:r>
            <a:r>
              <a:rPr lang="en-US" dirty="0">
                <a:latin typeface="Helvetica"/>
                <a:cs typeface="Helvetica"/>
              </a:rPr>
              <a:t>	: 0-90</a:t>
            </a:r>
          </a:p>
          <a:p>
            <a:pPr>
              <a:tabLst>
                <a:tab pos="450850" algn="l"/>
                <a:tab pos="2282825" algn="l"/>
              </a:tabLst>
            </a:pPr>
            <a:r>
              <a:rPr lang="en-US" dirty="0">
                <a:latin typeface="Helvetica"/>
                <a:cs typeface="Helvetica"/>
              </a:rPr>
              <a:t>	 θ	: pointing east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err="1">
                <a:latin typeface="Helvetica"/>
                <a:cs typeface="Helvetica"/>
              </a:rPr>
              <a:t>Δz</a:t>
            </a:r>
            <a:r>
              <a:rPr lang="en-US" dirty="0">
                <a:latin typeface="Helvetica"/>
                <a:cs typeface="Helvetica"/>
              </a:rPr>
              <a:t>           		: 50 m</a:t>
            </a:r>
          </a:p>
          <a:p>
            <a:r>
              <a:rPr lang="en-US" dirty="0">
                <a:latin typeface="Helvetica"/>
                <a:cs typeface="Helvetica"/>
              </a:rPr>
              <a:t>	duration  		: 1 minutes</a:t>
            </a:r>
          </a:p>
          <a:p>
            <a:pPr>
              <a:tabLst>
                <a:tab pos="450850" algn="l"/>
                <a:tab pos="2282825" algn="l"/>
              </a:tabLst>
            </a:pPr>
            <a:endParaRPr lang="en-US" dirty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Google Shape;21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7564" y="1293091"/>
            <a:ext cx="2549236" cy="277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2595" y="4219292"/>
            <a:ext cx="2679174" cy="225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133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922" y="40794"/>
            <a:ext cx="3769339" cy="547689"/>
          </a:xfrm>
        </p:spPr>
        <p:txBody>
          <a:bodyPr>
            <a:noAutofit/>
          </a:bodyPr>
          <a:lstStyle/>
          <a:p>
            <a:r>
              <a:rPr lang="en-US" sz="3200" dirty="0"/>
              <a:t>Challenges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574" y="5144378"/>
            <a:ext cx="8787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"/>
                <a:cs typeface="Helvetica"/>
              </a:rPr>
              <a:t>NY/NJ/CT Airshed crosses multiple state, municipal, and marine boundaries. </a:t>
            </a:r>
            <a:r>
              <a:rPr lang="en-US" sz="2200" b="1" dirty="0">
                <a:latin typeface="Helvetica"/>
                <a:cs typeface="Helvetica"/>
              </a:rPr>
              <a:t>Urban-costal interactions</a:t>
            </a:r>
            <a:r>
              <a:rPr lang="en-US" sz="2200" dirty="0">
                <a:latin typeface="Helvetica"/>
                <a:cs typeface="Helvetica"/>
              </a:rPr>
              <a:t>, Urban/Rural Landcover Gradients and </a:t>
            </a:r>
            <a:r>
              <a:rPr lang="en-US" sz="2200" b="1" dirty="0">
                <a:latin typeface="Helvetica"/>
                <a:cs typeface="Helvetica"/>
              </a:rPr>
              <a:t>Population Gradients</a:t>
            </a:r>
            <a:r>
              <a:rPr lang="en-US" sz="2200" dirty="0">
                <a:latin typeface="Helvetica"/>
                <a:cs typeface="Helvetica"/>
              </a:rPr>
              <a:t> complicates the PBL Dynamics and Pollution Transport Regulation across Boundaries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648566-1CFC-41FD-B48D-E08E9A071704}"/>
              </a:ext>
            </a:extLst>
          </p:cNvPr>
          <p:cNvGrpSpPr/>
          <p:nvPr/>
        </p:nvGrpSpPr>
        <p:grpSpPr>
          <a:xfrm>
            <a:off x="768372" y="660309"/>
            <a:ext cx="6688768" cy="4412242"/>
            <a:chOff x="556616" y="1033629"/>
            <a:chExt cx="6688768" cy="4412242"/>
          </a:xfrm>
        </p:grpSpPr>
        <p:pic>
          <p:nvPicPr>
            <p:cNvPr id="4" name="Picture 3" descr="PM25_map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3" t="12915" r="1798" b="27548"/>
            <a:stretch/>
          </p:blipFill>
          <p:spPr>
            <a:xfrm>
              <a:off x="1633800" y="1033629"/>
              <a:ext cx="5611584" cy="441224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753393" y="4313600"/>
              <a:ext cx="14791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3366FF"/>
                  </a:solidFill>
                </a:rPr>
                <a:t>ATLANTIC OCEAN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20758115">
              <a:off x="4196195" y="3003174"/>
              <a:ext cx="2854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3366FF"/>
                  </a:solidFill>
                </a:rPr>
                <a:t>LONG ISLAND SOUND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6616" y="4590599"/>
              <a:ext cx="147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3366FF"/>
                  </a:solidFill>
                </a:rPr>
                <a:t>NEW JERSEY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483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665" y="1223553"/>
            <a:ext cx="848466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Assess atmospheric conditions using Doppler LIDAR supplemented with other ground based remote sensing and in-situ instruments.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914400" lvl="1" indent="-457200">
              <a:buFontTx/>
              <a:buAutoNum type="alphaLcPeriod"/>
            </a:pPr>
            <a:r>
              <a:rPr lang="en-US" sz="2500" dirty="0">
                <a:solidFill>
                  <a:prstClr val="black"/>
                </a:solidFill>
                <a:latin typeface="Helvetica"/>
                <a:cs typeface="Helvetica"/>
              </a:rPr>
              <a:t>Deploy various instruments to remotely  monitor the Urban Atmosphere</a:t>
            </a:r>
          </a:p>
          <a:p>
            <a:pPr marL="914400" lvl="1" indent="-457200">
              <a:buFontTx/>
              <a:buAutoNum type="alphaLcPeriod"/>
            </a:pPr>
            <a:r>
              <a:rPr lang="en-US" sz="2500" dirty="0">
                <a:solidFill>
                  <a:prstClr val="black"/>
                </a:solidFill>
                <a:latin typeface="Helvetica"/>
                <a:cs typeface="Helvetica"/>
              </a:rPr>
              <a:t>Characterize the Urban Terrain at high resolution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914400" lvl="1" indent="-457200">
              <a:buFontTx/>
              <a:buAutoNum type="alphaLcPeriod"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Observe the vertical and horizontal advection in densely populated urban areas.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Measure and contrast the daytime Mixing Layer Height during select events.</a:t>
            </a:r>
          </a:p>
        </p:txBody>
      </p:sp>
    </p:spTree>
    <p:extLst>
      <p:ext uri="{BB962C8B-B14F-4D97-AF65-F5344CB8AC3E}">
        <p14:creationId xmlns:p14="http://schemas.microsoft.com/office/powerpoint/2010/main" val="1791509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DDCC79-DBCC-465F-9CC3-B030702B5EF0}"/>
              </a:ext>
            </a:extLst>
          </p:cNvPr>
          <p:cNvSpPr/>
          <p:nvPr/>
        </p:nvSpPr>
        <p:spPr>
          <a:xfrm>
            <a:off x="712897" y="171778"/>
            <a:ext cx="80661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Instruments Deployed in NY Metro Region</a:t>
            </a:r>
          </a:p>
          <a:p>
            <a:pPr algn="ctr"/>
            <a:r>
              <a:rPr lang="en-US" sz="3600" dirty="0"/>
              <a:t>(2019- 2020)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0D67F4-32AC-4347-8555-5CF5CA93E8EB}"/>
              </a:ext>
            </a:extLst>
          </p:cNvPr>
          <p:cNvSpPr txBox="1">
            <a:spLocks/>
          </p:cNvSpPr>
          <p:nvPr/>
        </p:nvSpPr>
        <p:spPr>
          <a:xfrm>
            <a:off x="1001845" y="1360771"/>
            <a:ext cx="7490534" cy="71385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400"/>
              <a:t>Supporting Lidar Instruments Operated by CCNY and DOD</a:t>
            </a:r>
            <a:endParaRPr lang="en-US" sz="2400" dirty="0"/>
          </a:p>
        </p:txBody>
      </p:sp>
      <p:pic>
        <p:nvPicPr>
          <p:cNvPr id="5" name="Picture 6" descr="Image result for ceilometer">
            <a:extLst>
              <a:ext uri="{FF2B5EF4-FFF2-40B4-BE49-F238E27FC236}">
                <a16:creationId xmlns:a16="http://schemas.microsoft.com/office/drawing/2014/main" id="{B9308F7B-F114-4994-B787-398BC6603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2" r="25157"/>
          <a:stretch/>
        </p:blipFill>
        <p:spPr bwMode="auto">
          <a:xfrm>
            <a:off x="2254708" y="5219551"/>
            <a:ext cx="718439" cy="11971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7C1968-8BA5-4C54-A8DA-48DECD5F6B92}"/>
              </a:ext>
            </a:extLst>
          </p:cNvPr>
          <p:cNvSpPr txBox="1"/>
          <p:nvPr/>
        </p:nvSpPr>
        <p:spPr>
          <a:xfrm>
            <a:off x="3042190" y="5654993"/>
            <a:ext cx="23425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lvetica"/>
                <a:cs typeface="Helvetica"/>
              </a:rPr>
              <a:t>Ceilometer (</a:t>
            </a:r>
            <a:r>
              <a:rPr lang="en-US" sz="1500" dirty="0" err="1">
                <a:latin typeface="Helvetica"/>
                <a:cs typeface="Helvetica"/>
              </a:rPr>
              <a:t>Viasalia</a:t>
            </a:r>
            <a:r>
              <a:rPr lang="en-US" sz="1500" dirty="0">
                <a:latin typeface="Helvetica"/>
                <a:cs typeface="Helvetica"/>
              </a:rPr>
              <a:t>)</a:t>
            </a:r>
          </a:p>
          <a:p>
            <a:pPr marL="214313" indent="-214313">
              <a:buFont typeface="Arial"/>
              <a:buChar char="•"/>
            </a:pPr>
            <a:r>
              <a:rPr lang="en-US" sz="1500" dirty="0">
                <a:latin typeface="Helvetica"/>
                <a:cs typeface="Helvetica"/>
              </a:rPr>
              <a:t>Backscatter Gradient MLH Observations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B47A52-2758-4C47-A5D0-E9A145C8B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61" y="2093282"/>
            <a:ext cx="1125791" cy="1399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902BAE-EE2B-47C2-9B7F-F5A3FAC70DF1}"/>
              </a:ext>
            </a:extLst>
          </p:cNvPr>
          <p:cNvSpPr txBox="1"/>
          <p:nvPr/>
        </p:nvSpPr>
        <p:spPr>
          <a:xfrm>
            <a:off x="551014" y="3492844"/>
            <a:ext cx="2342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lvetica"/>
                <a:cs typeface="Helvetica"/>
              </a:rPr>
              <a:t>Halo Streamline</a:t>
            </a:r>
          </a:p>
          <a:p>
            <a:pPr marL="214313" indent="-214313">
              <a:buFont typeface="Arial"/>
              <a:buChar char="•"/>
            </a:pPr>
            <a:r>
              <a:rPr lang="en-US" sz="1500" dirty="0">
                <a:latin typeface="Helvetica"/>
                <a:cs typeface="Helvetica"/>
              </a:rPr>
              <a:t>Fixed RHI scans to detect turbulent structures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B19762-64DB-4038-80CE-680CF0A29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86" t="6894" r="11839"/>
          <a:stretch/>
        </p:blipFill>
        <p:spPr>
          <a:xfrm>
            <a:off x="3354348" y="2108167"/>
            <a:ext cx="1364993" cy="15600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3CE5D0-AA97-4D9F-B5DC-FAEEA402FA72}"/>
              </a:ext>
            </a:extLst>
          </p:cNvPr>
          <p:cNvSpPr txBox="1"/>
          <p:nvPr/>
        </p:nvSpPr>
        <p:spPr>
          <a:xfrm>
            <a:off x="3114650" y="3814906"/>
            <a:ext cx="23425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lvetica"/>
                <a:cs typeface="Helvetica"/>
              </a:rPr>
              <a:t>Halo Pro</a:t>
            </a:r>
          </a:p>
          <a:p>
            <a:pPr marL="214313" indent="-214313">
              <a:buFont typeface="Arial"/>
              <a:buChar char="•"/>
            </a:pPr>
            <a:r>
              <a:rPr lang="en-US" sz="1500" dirty="0">
                <a:latin typeface="Helvetica"/>
                <a:cs typeface="Helvetica"/>
              </a:rPr>
              <a:t>Fixed Conical scans to detect sustained winds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CFA8E2-5296-41E6-A47F-91C0F2DD8A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/>
          <a:stretch/>
        </p:blipFill>
        <p:spPr>
          <a:xfrm>
            <a:off x="6155332" y="2071888"/>
            <a:ext cx="2416849" cy="1518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CE577D-3788-4219-A91A-9600B39D7C07}"/>
              </a:ext>
            </a:extLst>
          </p:cNvPr>
          <p:cNvSpPr txBox="1"/>
          <p:nvPr/>
        </p:nvSpPr>
        <p:spPr>
          <a:xfrm>
            <a:off x="6383824" y="3608259"/>
            <a:ext cx="200202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/>
              <a:t>Vaisala</a:t>
            </a:r>
            <a:r>
              <a:rPr lang="en-US" sz="1500" dirty="0"/>
              <a:t> </a:t>
            </a:r>
            <a:r>
              <a:rPr lang="en-US" sz="1500" dirty="0" err="1"/>
              <a:t>Leosphere</a:t>
            </a:r>
            <a:r>
              <a:rPr lang="en-US" sz="1500" dirty="0"/>
              <a:t> 200S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Conical Scans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RHI Scans</a:t>
            </a:r>
          </a:p>
        </p:txBody>
      </p:sp>
    </p:spTree>
    <p:extLst>
      <p:ext uri="{BB962C8B-B14F-4D97-AF65-F5344CB8AC3E}">
        <p14:creationId xmlns:p14="http://schemas.microsoft.com/office/powerpoint/2010/main" val="766406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8B1587-2359-42CE-BDFD-292F26EAA5E9}"/>
              </a:ext>
            </a:extLst>
          </p:cNvPr>
          <p:cNvSpPr/>
          <p:nvPr/>
        </p:nvSpPr>
        <p:spPr>
          <a:xfrm>
            <a:off x="187692" y="285811"/>
            <a:ext cx="87686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prstClr val="black"/>
                </a:solidFill>
              </a:rPr>
              <a:t>Deployment of DOD Doppler Lidar Summer 2020</a:t>
            </a:r>
          </a:p>
          <a:p>
            <a:pPr lvl="0" algn="ctr"/>
            <a:r>
              <a:rPr lang="en-US" sz="2800" dirty="0">
                <a:solidFill>
                  <a:prstClr val="black"/>
                </a:solidFill>
              </a:rPr>
              <a:t>On Top of City College Building in NYC</a:t>
            </a:r>
          </a:p>
          <a:p>
            <a:pPr lvl="0" algn="ctr"/>
            <a:r>
              <a:rPr lang="en-US" sz="2800" dirty="0">
                <a:solidFill>
                  <a:prstClr val="black"/>
                </a:solidFill>
              </a:rPr>
              <a:t>(Used for BOTH Wind Observations and Terrain Mapping)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0E0685-55B3-4508-A47F-B9BC989A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298" y="2201638"/>
            <a:ext cx="5827401" cy="43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41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09EF41-A253-4504-AFB6-30B744958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034" y="163625"/>
            <a:ext cx="2900413" cy="2175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48B38C-FBF4-492B-9890-F1C0A7A26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034" y="2338935"/>
            <a:ext cx="2900413" cy="2175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1F27AE-72EF-4298-9280-36E606E1D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34" y="4519065"/>
            <a:ext cx="2900413" cy="217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062D83-DD41-4607-B8A1-0509FA67A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55536"/>
            <a:ext cx="5792087" cy="51920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5CD24F-7F95-41D8-9464-8CCC892E2B4B}"/>
              </a:ext>
            </a:extLst>
          </p:cNvPr>
          <p:cNvSpPr txBox="1"/>
          <p:nvPr/>
        </p:nvSpPr>
        <p:spPr>
          <a:xfrm>
            <a:off x="0" y="139257"/>
            <a:ext cx="6189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Hard Target Terrain Mapping</a:t>
            </a:r>
          </a:p>
          <a:p>
            <a:pPr algn="ctr"/>
            <a:r>
              <a:rPr lang="en-US" sz="2000" dirty="0"/>
              <a:t>Along Side Pictures Taken at LIDAR location</a:t>
            </a:r>
          </a:p>
          <a:p>
            <a:pPr algn="ctr"/>
            <a:r>
              <a:rPr lang="en-US" sz="2000" dirty="0"/>
              <a:t>(Tall Buildings Highlighted Red)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396C97-4992-4730-A52D-A6401C5EE37B}"/>
              </a:ext>
            </a:extLst>
          </p:cNvPr>
          <p:cNvCxnSpPr/>
          <p:nvPr/>
        </p:nvCxnSpPr>
        <p:spPr>
          <a:xfrm flipV="1">
            <a:off x="2974206" y="1251280"/>
            <a:ext cx="1665171" cy="28202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D50570-615B-4CF2-8A93-9DA8C022798C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2974206" y="4071487"/>
            <a:ext cx="3028479" cy="1888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F37BA4-3329-4403-A8A2-C8BE0F230E1E}"/>
              </a:ext>
            </a:extLst>
          </p:cNvPr>
          <p:cNvCxnSpPr>
            <a:cxnSpLocks/>
          </p:cNvCxnSpPr>
          <p:nvPr/>
        </p:nvCxnSpPr>
        <p:spPr>
          <a:xfrm>
            <a:off x="2974206" y="4167846"/>
            <a:ext cx="3016354" cy="25265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487F945-ADFF-4212-B8D7-3C06476F5801}"/>
              </a:ext>
            </a:extLst>
          </p:cNvPr>
          <p:cNvSpPr txBox="1"/>
          <p:nvPr/>
        </p:nvSpPr>
        <p:spPr>
          <a:xfrm>
            <a:off x="4639377" y="10980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DD6AA6-D711-424C-9DF2-1706505FC473}"/>
              </a:ext>
            </a:extLst>
          </p:cNvPr>
          <p:cNvSpPr txBox="1"/>
          <p:nvPr/>
        </p:nvSpPr>
        <p:spPr>
          <a:xfrm>
            <a:off x="7482810" y="1162699"/>
            <a:ext cx="3016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A90C39-B19C-412A-8480-BD52DC31A229}"/>
              </a:ext>
            </a:extLst>
          </p:cNvPr>
          <p:cNvSpPr txBox="1"/>
          <p:nvPr/>
        </p:nvSpPr>
        <p:spPr>
          <a:xfrm>
            <a:off x="7462740" y="3480074"/>
            <a:ext cx="3016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537DC2-4E12-4C91-9F00-2743BD4BEDE9}"/>
              </a:ext>
            </a:extLst>
          </p:cNvPr>
          <p:cNvSpPr txBox="1"/>
          <p:nvPr/>
        </p:nvSpPr>
        <p:spPr>
          <a:xfrm>
            <a:off x="7504868" y="5655384"/>
            <a:ext cx="3016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DDE766-68AB-4259-B4F0-F4C394B51BAA}"/>
              </a:ext>
            </a:extLst>
          </p:cNvPr>
          <p:cNvSpPr txBox="1"/>
          <p:nvPr/>
        </p:nvSpPr>
        <p:spPr>
          <a:xfrm>
            <a:off x="5851842" y="3891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F3DC10-FEC1-4EE0-8743-2D82FC5F31FF}"/>
              </a:ext>
            </a:extLst>
          </p:cNvPr>
          <p:cNvSpPr txBox="1"/>
          <p:nvPr/>
        </p:nvSpPr>
        <p:spPr>
          <a:xfrm>
            <a:off x="5832092" y="62393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87766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647E45-9D3E-4904-886F-71B6B8D03380}"/>
              </a:ext>
            </a:extLst>
          </p:cNvPr>
          <p:cNvSpPr txBox="1"/>
          <p:nvPr/>
        </p:nvSpPr>
        <p:spPr>
          <a:xfrm>
            <a:off x="1221897" y="438663"/>
            <a:ext cx="61890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Hard Target Terrain Mapping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DAVID WILL PUT IN MORE SLIDES HERE</a:t>
            </a: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45E011-3188-4FE2-A99A-C8EAD4A49781}"/>
              </a:ext>
            </a:extLst>
          </p:cNvPr>
          <p:cNvSpPr txBox="1"/>
          <p:nvPr/>
        </p:nvSpPr>
        <p:spPr>
          <a:xfrm>
            <a:off x="2346690" y="3350103"/>
            <a:ext cx="49361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Highlight the Process</a:t>
            </a:r>
          </a:p>
          <a:p>
            <a:pPr marL="285750" indent="-285750">
              <a:buFontTx/>
              <a:buChar char="-"/>
            </a:pPr>
            <a:r>
              <a:rPr lang="en-US" dirty="0"/>
              <a:t>Include some more plots/pictures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(if there are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Khglgf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51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19293</TotalTime>
  <Words>2035</Words>
  <Application>Microsoft Office PowerPoint</Application>
  <PresentationFormat>On-screen Show (4:3)</PresentationFormat>
  <Paragraphs>210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Helvetica</vt:lpstr>
      <vt:lpstr>Lucida Grande</vt:lpstr>
      <vt:lpstr>Times New Roman</vt:lpstr>
      <vt:lpstr>Office Theme</vt:lpstr>
      <vt:lpstr>1_Office Theme</vt:lpstr>
      <vt:lpstr>Doppler Wind Lidar Observations Combined with High Resolution Urban Terrain Mapping</vt:lpstr>
      <vt:lpstr>PowerPoint Presentation</vt:lpstr>
      <vt:lpstr>PowerPoint Presentation</vt:lpstr>
      <vt:lpstr>Challenges</vt:lpstr>
      <vt:lpstr>Objectives</vt:lpstr>
      <vt:lpstr>PowerPoint Presentation</vt:lpstr>
      <vt:lpstr>PowerPoint Presentation</vt:lpstr>
      <vt:lpstr>PowerPoint Presentation</vt:lpstr>
      <vt:lpstr>PowerPoint Presentation</vt:lpstr>
      <vt:lpstr>Observations and Results</vt:lpstr>
      <vt:lpstr>DOD/CCNY Deployment Efforts Observations and Results 2019 (Select Event Aug. 27 2019)</vt:lpstr>
      <vt:lpstr>DOD/CCNY Deployment Efforts Observations and Results 2019</vt:lpstr>
      <vt:lpstr>PowerPoint Presentation</vt:lpstr>
      <vt:lpstr>DOD/CCNY Deployment Efforts Observations and Results Select Event Aug 24/25, 2020 (Weekly Weather Station Data - LaGuardia Airport)</vt:lpstr>
      <vt:lpstr>LaGuardia Airport NWS Weather Station Aug 24, 2020</vt:lpstr>
      <vt:lpstr>LaGuardia Airport NWS Weather Station Aug 25, 2020</vt:lpstr>
      <vt:lpstr>Select Event Aug 24, 2020 Vaisala Ceilometer On Rooftop at CCNY</vt:lpstr>
      <vt:lpstr>Select Event Aug 25, 2020 Vaisala Ceilometer On Rooftop at CCNY</vt:lpstr>
      <vt:lpstr>Select Event Aug 24, 2020 CCNY Raman Lidar On Rooftop at CCNY</vt:lpstr>
      <vt:lpstr>Select Event Aug 25, 2020 CCNY Raman Lidar On Rooftop at CCNY</vt:lpstr>
      <vt:lpstr>Select Event Aug 25, 2020 CCNY Raman Lidar On Rooftop at CCNY</vt:lpstr>
      <vt:lpstr>Select Event Aug 24/25, 2020 DOD Doppler Lidar On Rooftop at CCNY Doppler Wind LIDAR Strategy</vt:lpstr>
      <vt:lpstr>Select Event Aug 24, 2020 DOD Doppler Lidar On Rooftop at CCNY</vt:lpstr>
      <vt:lpstr>Select Event Aug 25, 2020 DOD Doppler Lidar On Rooftop at CCNY</vt:lpstr>
      <vt:lpstr>PowerPoint Presentation</vt:lpstr>
      <vt:lpstr>References</vt:lpstr>
      <vt:lpstr>Acknowledgements</vt:lpstr>
      <vt:lpstr>Questions?</vt:lpstr>
      <vt:lpstr>Extra Slides follow</vt:lpstr>
      <vt:lpstr>PowerPoint Presentation</vt:lpstr>
      <vt:lpstr>Doppler Wind LIDAR Strategy</vt:lpstr>
    </vt:vector>
  </TitlesOfParts>
  <Company>City University of New York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Doppler Wind Lidar Estimates  of Mixing Layer Dispersion  During NYC Heat Wave Conditions</dc:title>
  <dc:creator>Macaulay Honors College</dc:creator>
  <cp:lastModifiedBy>Mark</cp:lastModifiedBy>
  <cp:revision>168</cp:revision>
  <dcterms:created xsi:type="dcterms:W3CDTF">2019-01-02T14:27:23Z</dcterms:created>
  <dcterms:modified xsi:type="dcterms:W3CDTF">2020-12-26T16:54:24Z</dcterms:modified>
</cp:coreProperties>
</file>